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9" r:id="rId6"/>
    <p:sldId id="280" r:id="rId7"/>
    <p:sldId id="260" r:id="rId8"/>
    <p:sldId id="281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tiff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28800"/>
            <a:ext cx="8839200" cy="2057400"/>
          </a:xfrm>
        </p:spPr>
        <p:txBody>
          <a:bodyPr>
            <a:noAutofit/>
          </a:bodyPr>
          <a:lstStyle/>
          <a:p>
            <a:r>
              <a:rPr lang="ru-RU" sz="6000" b="1" i="1" dirty="0" smtClean="0">
                <a:solidFill>
                  <a:schemeClr val="tx2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История становления и развития Детского морского центра</a:t>
            </a:r>
            <a:endParaRPr lang="ru-RU" sz="6000" b="1" i="1" dirty="0">
              <a:solidFill>
                <a:schemeClr val="tx2">
                  <a:lumMod val="5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6" descr="C:\Users\Iniris-2\Desktop\Алькова\для архива\Закрытие навигации_2013\_DSC37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1725" y="3886200"/>
            <a:ext cx="3444875" cy="267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D:\Фотоархив\ДМЦ\2013_Открытие навигации\14-05-2013_08-29-16\DSCF3273.JPG"/>
          <p:cNvPicPr>
            <a:picLocks noChangeAspect="1" noChangeArrowheads="1"/>
          </p:cNvPicPr>
          <p:nvPr/>
        </p:nvPicPr>
        <p:blipFill>
          <a:blip r:embed="rId4" cstate="print"/>
          <a:srcRect l="11029" t="17647" r="735" b="14706"/>
          <a:stretch>
            <a:fillRect/>
          </a:stretch>
        </p:blipFill>
        <p:spPr bwMode="auto">
          <a:xfrm>
            <a:off x="5791200" y="2362200"/>
            <a:ext cx="318052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Iniris-2\Desktop\Алькова\для архива\работа фото\Фото ДМЦ 2.2.16 папка\М.д.IMG_04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762513"/>
            <a:ext cx="3352800" cy="5028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Iniris-2\Desktop\Алькова\Конкурс к 100-лет допобразования\фото ДМЦ\о ДМЦ\от Е.М\09 - Мор.собрани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152399"/>
            <a:ext cx="3124458" cy="2343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" y="152400"/>
            <a:ext cx="8839200" cy="14773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Сборные команды Клуба становились победителями и призерами в командном и личном зачете на Всероссийских слетах юных моряков в гг. Костроме, Тольятти, Петрозаводске, Пучеже (Ивановская обл.), Пензе, Кронштадте, на Всероссийских Спартакиадах школьников по военно-прикладным и техническим видам спорта в гг. Оренбурге и Москве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многих других.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Iniris-2\Desktop\Алькова\Конкурс к 100-лет допобразования\фото ДМЦ\ДМЦ\Питер Новая папка\P1010730.JPG"/>
          <p:cNvPicPr>
            <a:picLocks noChangeAspect="1" noChangeArrowheads="1"/>
          </p:cNvPicPr>
          <p:nvPr/>
        </p:nvPicPr>
        <p:blipFill>
          <a:blip r:embed="rId3" cstate="print"/>
          <a:srcRect t="16170" r="4485" b="2978"/>
          <a:stretch>
            <a:fillRect/>
          </a:stretch>
        </p:blipFill>
        <p:spPr bwMode="auto">
          <a:xfrm>
            <a:off x="4431030" y="3830562"/>
            <a:ext cx="4408170" cy="2798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Iniris-2\Desktop\Алькова\Конкурс к 100-лет допобразования\фото ДМЦ\ДМЦ\Питер Новая папка\P10108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549107"/>
            <a:ext cx="2018434" cy="2184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2" descr="P1010646"/>
          <p:cNvSpPr>
            <a:spLocks noChangeArrowheads="1"/>
          </p:cNvSpPr>
          <p:nvPr/>
        </p:nvSpPr>
        <p:spPr bwMode="auto">
          <a:xfrm>
            <a:off x="304800" y="1676400"/>
            <a:ext cx="3810000" cy="27432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Rectangle 2" descr="008 - гребля (не мы)"/>
          <p:cNvSpPr>
            <a:spLocks noChangeArrowheads="1"/>
          </p:cNvSpPr>
          <p:nvPr/>
        </p:nvSpPr>
        <p:spPr bwMode="auto">
          <a:xfrm>
            <a:off x="304800" y="4038600"/>
            <a:ext cx="3810000" cy="259080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 descr="C:\Users\Iniris-2\Desktop\Алькова\Конкурс к 100-лет допобразования\фото ДМЦ\Соревнования Морской центр\IMG_5981.JPG"/>
          <p:cNvPicPr>
            <a:picLocks noChangeAspect="1" noChangeArrowheads="1"/>
          </p:cNvPicPr>
          <p:nvPr/>
        </p:nvPicPr>
        <p:blipFill>
          <a:blip r:embed="rId3" cstate="print"/>
          <a:srcRect l="15033" t="2050" r="12533" b="-439"/>
          <a:stretch>
            <a:fillRect/>
          </a:stretch>
        </p:blipFill>
        <p:spPr bwMode="auto">
          <a:xfrm>
            <a:off x="4876800" y="152400"/>
            <a:ext cx="40386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utoShape 3" descr="Копия IMG_5685"/>
          <p:cNvSpPr>
            <a:spLocks noChangeArrowheads="1"/>
          </p:cNvSpPr>
          <p:nvPr/>
        </p:nvSpPr>
        <p:spPr bwMode="auto">
          <a:xfrm>
            <a:off x="5105400" y="4038600"/>
            <a:ext cx="3810000" cy="2590800"/>
          </a:xfrm>
          <a:prstGeom prst="foldedCorner">
            <a:avLst>
              <a:gd name="adj" fmla="val 0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124" name="Picture 4" descr="C:\Users\Iniris-2\Desktop\Алькова\Конкурс к 100-лет допобразования\фото ДМЦ\Соревнования Морской центр\IMG_62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72524">
            <a:off x="500314" y="2705012"/>
            <a:ext cx="4699197" cy="3132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Iniris-2\Desktop\Алькова\Конкурс к 100-лет допобразования\фото ДМЦ\о ДМЦ\от Е.М\013 - Наши в Сочах.JPG"/>
          <p:cNvPicPr>
            <a:picLocks noChangeAspect="1" noChangeArrowheads="1"/>
          </p:cNvPicPr>
          <p:nvPr/>
        </p:nvPicPr>
        <p:blipFill>
          <a:blip r:embed="rId6" cstate="print"/>
          <a:srcRect l="5397" t="9595" r="1061" b="13646"/>
          <a:stretch>
            <a:fillRect/>
          </a:stretch>
        </p:blipFill>
        <p:spPr bwMode="auto">
          <a:xfrm>
            <a:off x="209550" y="152400"/>
            <a:ext cx="421005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76200"/>
            <a:ext cx="8839200" cy="23083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Учащиеся ДМЦ неоднократно становились лауреатами конкурсов художественной направленности: Открытого межрегионального </a:t>
            </a: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историко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патриотического конкурса Центра Национальной Славы г. Санкт–Петербурга «Морской венок славы: моряки на службе Отечеству» (номинация «Рисунок»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«Исторический реферат»), Всероссийского конкурса детского прикладного творчества «В тридесятом царстве, в тридесятом государстве», Всероссийского конкурса детского  прикладного творчества «Во саду ли в огороде».</a:t>
            </a:r>
          </a:p>
          <a:p>
            <a:pPr algn="just"/>
            <a:endParaRPr lang="ru-RU" dirty="0"/>
          </a:p>
        </p:txBody>
      </p:sp>
      <p:pic>
        <p:nvPicPr>
          <p:cNvPr id="6147" name="Picture 3" descr="D:\Фотоархив\ДМЦ\ДМЦ на сайт\Морской центр\72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2054" y="4724400"/>
            <a:ext cx="1740946" cy="2055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D:\Фотоархив\Прикладники\ИЗО\Белеет парус одиноки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1417" y="4724401"/>
            <a:ext cx="1500383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5" descr="D:\Фотоархив\Прикладники\ИЗО\20151014_2029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5076887"/>
            <a:ext cx="2514600" cy="1704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Picture 6" descr="D:\Фотоархив\Прикладники\ИЗО\IMG_20160228_2039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4724400"/>
            <a:ext cx="1499873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2" name="Picture 8" descr="D:\Фотоархив\Прикладники\вышивка\DSCN37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2133600"/>
            <a:ext cx="200025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D:\Фотоархив\ДМЦ\ДМЦ на сайт\Морской центр\88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62401" y="2139822"/>
            <a:ext cx="3505199" cy="2432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D:\Новая папка\фото ДМЦ\Фото ДМЦ 2.2.16 папка\П.пл.DSC08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4267200"/>
            <a:ext cx="3350683" cy="2513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D:\Новая папка\фото ДМЦ\Фото ДМЦ 2.2.16 папка\П.пл.DSC085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8883" y="2667000"/>
            <a:ext cx="35560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52400" y="76200"/>
            <a:ext cx="8839200" cy="20313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Объединение «Подводное плавание» является единственным в Пензенском области, возглавляет его педагог дополнительного образования с большим стажем – Богомазов Олег Тимофеевич. Учащиеся этого объединения становились неоднократными победителями областных соревнований, призерами Открытого Чемпионата и Первенства Республики Мордовия по подводному спорту в рамках Международного детского фестиваля «Подводный мир».</a:t>
            </a:r>
          </a:p>
          <a:p>
            <a:pPr algn="just"/>
            <a:endParaRPr lang="ru-RU" dirty="0"/>
          </a:p>
        </p:txBody>
      </p:sp>
      <p:pic>
        <p:nvPicPr>
          <p:cNvPr id="1029" name="Picture 5" descr="D:\Фотоархив\ДМЦ\подводное плавание\F6C1c7E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825428"/>
            <a:ext cx="4267200" cy="2643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" y="152400"/>
            <a:ext cx="8839200" cy="14773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морской центр всегда тесно работал в сотрудничестве с РОО «Пензенское Морское Собрание». Это обогащало учебно-воспитательный процесс и расширяло спектр средств, используемых педагогами в воспитательной работе. Это и «Уроки мужества», и тематические праздники («День ВМФ», «День подводника»), и встреча с ветеранами ВОВ и флота, и встреча с выпускниками ДМЦ.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Фотоархив\ДМЦ\День подводника\P3190289.JPG"/>
          <p:cNvPicPr>
            <a:picLocks noChangeAspect="1" noChangeArrowheads="1"/>
          </p:cNvPicPr>
          <p:nvPr/>
        </p:nvPicPr>
        <p:blipFill>
          <a:blip r:embed="rId3" cstate="print"/>
          <a:srcRect t="13739" r="4324" b="-100"/>
          <a:stretch>
            <a:fillRect/>
          </a:stretch>
        </p:blipFill>
        <p:spPr bwMode="auto">
          <a:xfrm>
            <a:off x="152400" y="1828799"/>
            <a:ext cx="5290705" cy="3581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Фото05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663641"/>
            <a:ext cx="3276600" cy="4041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" y="152400"/>
            <a:ext cx="8763000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Среди выпускников ДМЦ курсанты высших военных учебных заведений, силовых структур и военнослужащие РФ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24-iloveimg-compressed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295400"/>
            <a:ext cx="31242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52400" y="5657671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Катышкин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Александр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помощник командира крейсерской атомной подводной лодки на Северном флоте </a:t>
            </a:r>
          </a:p>
          <a:p>
            <a:pPr algn="ctr"/>
            <a:endParaRPr lang="ru-RU" dirty="0"/>
          </a:p>
        </p:txBody>
      </p:sp>
      <p:pic>
        <p:nvPicPr>
          <p:cNvPr id="5" name="Рисунок 4" descr="25-iloveimg-compressed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1295400"/>
            <a:ext cx="31242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876800" y="57150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Митрофанов Михаил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служба в бригаде дизельных ПЛ в г. Кронштадте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D:\Новая папка\фото ДМЦ\скан-фото выпускников ДМЦ\обрезанные\Разумовский Алексе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301" y="533400"/>
            <a:ext cx="3130899" cy="457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81000" y="52578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Разумовский Алексей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помощник командира на подводных крейсерах типа «Борей»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Новая папка\фото ДМЦ\скан-фото выпускников ДМЦ\обрезанные\Фадеев Серге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533401"/>
            <a:ext cx="3054349" cy="4524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029200" y="53340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Фадеев Сергей 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командир группы на атомном подводном крейсере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2578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</a:t>
            </a: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бов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Виталий 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выпускник факультета </a:t>
            </a: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радио-связи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Балтийского Военно-Морского института в г. Калининграде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D:\Новая папка\фото ДМЦ\скан-фото выпускников ДМЦ\обрезанные\редакт\Учуев Андре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533400"/>
            <a:ext cx="3216898" cy="4571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953000" y="5334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Учуев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Андрей – выпускник ВМИПП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Колобов2.jpg"/>
          <p:cNvPicPr>
            <a:picLocks noChangeAspect="1"/>
          </p:cNvPicPr>
          <p:nvPr/>
        </p:nvPicPr>
        <p:blipFill>
          <a:blip r:embed="rId4"/>
          <a:srcRect t="5017"/>
          <a:stretch>
            <a:fillRect/>
          </a:stretch>
        </p:blipFill>
        <p:spPr>
          <a:xfrm>
            <a:off x="990599" y="533400"/>
            <a:ext cx="3289203" cy="4556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" y="152400"/>
            <a:ext cx="8839200" cy="23083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1 февраля 2013 года Детский морской центр г.Пензы был присоединен к Муниципальному бюджетному учреждению дополнительного образования детей Городской станции юных техников №2 г. Пензы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объединенном составе Клуб смог только усилить свой потенциал. Победы учащихся свидетельствуют о творческих возможностях педагогов и детей, сохранении и развитии лучших образовательных традиций учреждения. Опыт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объединенных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образовательных учреждений в воспитании одаренных и талантливых детей приумножился.</a:t>
            </a:r>
          </a:p>
          <a:p>
            <a:pPr algn="just"/>
            <a:endParaRPr lang="ru-RU" dirty="0"/>
          </a:p>
        </p:txBody>
      </p:sp>
      <p:pic>
        <p:nvPicPr>
          <p:cNvPr id="5" name="Рисунок 4" descr="флаги2.jpg"/>
          <p:cNvPicPr>
            <a:picLocks noChangeAspect="1"/>
          </p:cNvPicPr>
          <p:nvPr/>
        </p:nvPicPr>
        <p:blipFill>
          <a:blip r:embed="rId3"/>
          <a:srcRect l="1295" t="8646" r="1603" b="2017"/>
          <a:stretch>
            <a:fillRect/>
          </a:stretch>
        </p:blipFill>
        <p:spPr>
          <a:xfrm>
            <a:off x="715296" y="2971800"/>
            <a:ext cx="7742904" cy="32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981200" y="152400"/>
            <a:ext cx="571500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МБОУ ДО Детский морской центр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г.Пензы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609600"/>
            <a:ext cx="8839200" cy="14773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Был основан в январе 1979 года как Клуб юных моряков. Первым директором была Сергеева Нина Илларионовна. Сначала Клуб базировался в цокольном этаже школы № 58, а занятия проводились на базе школ г.Пензы и в Детской юношеской спортивно-технической школе по прикладным видам спорта (на ул. Восточной, 7). </a:t>
            </a:r>
          </a:p>
          <a:p>
            <a:pPr algn="just"/>
            <a:endParaRPr lang="ru-RU" dirty="0"/>
          </a:p>
        </p:txBody>
      </p:sp>
      <p:pic>
        <p:nvPicPr>
          <p:cNvPr id="6" name="Picture 3" descr="C:\Users\Iniris-2\Desktop\Алькова\Конкурс к 100-лет допобразования\памятник у ДМЦ\P7081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72211"/>
            <a:ext cx="5105400" cy="4280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" y="152400"/>
            <a:ext cx="8763000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Продолжая исторически-сложившуюся традицию, педагогический коллектив уделяет такое же пристальное внимание мероприятиям, направленным на патриотическое воспитание детей.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Новая папка\фото ДМЦ\ДМЦ\ОТКРЫТИЕ И ЗАКРЫТИЕ НАВИГАЦИИ\DSCN45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9677" y="1143000"/>
            <a:ext cx="3547123" cy="2659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257800" y="3733800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Закрытие навигации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D:\Новая папка\фото ДМЦ\ДМЦ\ОТКРЫТИЕ И ЗАКРЫТИЕ НАВИГАЦИИ\IMG_55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9441" y="4038600"/>
            <a:ext cx="3941359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D:\Новая папка\фото ДМЦ\ДМЦ\ОТКРЫТИЕ И ЗАКРЫТИЕ НАВИГАЦИИ\DSCN39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143000"/>
            <a:ext cx="3886200" cy="2656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3733800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Открытие навигации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5" name="Picture 3" descr="D:\Фотоархив\ДМЦ\ДМЦ на сайт\тонкий лед\DSCF47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001082">
            <a:off x="3985820" y="358437"/>
            <a:ext cx="3901535" cy="2369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D:\Фотоархив\ДМЦ\ДМЦ на сайт\тонкий лед\IMG_03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19696">
            <a:off x="251654" y="324793"/>
            <a:ext cx="3962400" cy="2922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34000" y="2709446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 «Осторожно! Тонкий лед»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D:\Фотоархив\ДМЦ\2015.09.04 День открытых дверей в ДМЦ\IMG_5739_fhd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657600"/>
            <a:ext cx="4942114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943600" y="6248400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Шлюпочная практика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6" descr="D:\Фотоархив\ДМЦ\Юный моряк\IMG_04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9712" y="3657600"/>
            <a:ext cx="3771515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3" name="Picture 5" descr="D:\Фотоархив\ДМЦ\2016_Лето_Профилактика на воде\Профилактика\DSCF8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733800"/>
            <a:ext cx="39624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8600" y="76200"/>
            <a:ext cx="8763000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профилактической работы совместно с Пензенским пожарно-спасательным центром проводятся мероприятия по правилам поведения на воде и вблизи водоемов в летний период для учащихся общеобразовательных школ г. Пензы.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4" name="Picture 6" descr="D:\Фотоархив\ДМЦ\2016_Лето_Профилактика на воде\Профилактика\DSCF83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886200"/>
            <a:ext cx="3750392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D:\Фотоархив\ДМЦ\2013_Профилактика на воде\DSC000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219200"/>
            <a:ext cx="4114800" cy="2398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D:\Фотоархив\ДМЦ\2013_Профилактика на воде\SDC105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1085850"/>
            <a:ext cx="3581400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D:\Фотоархив\ДМЦ\День подводника\P31902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134068"/>
            <a:ext cx="3429000" cy="2571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52400" y="76200"/>
            <a:ext cx="8839200" cy="14773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Чувство патриотизма прививается воспитанникам через народный фольклор, живопись, искусство, при помощи встреч с ветеранами войны и труда, ветеранами ВМФ, походов по Пензенской области с краеведческими целями, соревнований по военно-спортивному и туристскому направлениям.</a:t>
            </a:r>
          </a:p>
          <a:p>
            <a:pPr algn="just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219" name="Picture 3" descr="D:\Фотоархив\ДМЦ\Юные разведчики\S6300308.JPG"/>
          <p:cNvPicPr>
            <a:picLocks noChangeAspect="1" noChangeArrowheads="1"/>
          </p:cNvPicPr>
          <p:nvPr/>
        </p:nvPicPr>
        <p:blipFill>
          <a:blip r:embed="rId4" cstate="print"/>
          <a:srcRect r="10715" b="23810"/>
          <a:stretch>
            <a:fillRect/>
          </a:stretch>
        </p:blipFill>
        <p:spPr bwMode="auto">
          <a:xfrm>
            <a:off x="533400" y="1371600"/>
            <a:ext cx="4191000" cy="2682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D:\Фотоархив\Прикладники\2017.05.20 отчетник Андриянова\DSCN6637.JPG"/>
          <p:cNvPicPr>
            <a:picLocks noChangeAspect="1" noChangeArrowheads="1"/>
          </p:cNvPicPr>
          <p:nvPr/>
        </p:nvPicPr>
        <p:blipFill>
          <a:blip r:embed="rId5" cstate="print"/>
          <a:srcRect l="22500" t="7500" b="5000"/>
          <a:stretch>
            <a:fillRect/>
          </a:stretch>
        </p:blipFill>
        <p:spPr bwMode="auto">
          <a:xfrm>
            <a:off x="5334001" y="1328584"/>
            <a:ext cx="3200400" cy="2710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1" name="Picture 5" descr="D:\Новая папка\фото ДМЦ\Юные разведчики\IMG_3973.JPG"/>
          <p:cNvPicPr>
            <a:picLocks noChangeAspect="1" noChangeArrowheads="1"/>
          </p:cNvPicPr>
          <p:nvPr/>
        </p:nvPicPr>
        <p:blipFill>
          <a:blip r:embed="rId6" cstate="print"/>
          <a:srcRect l="7693" t="10256"/>
          <a:stretch>
            <a:fillRect/>
          </a:stretch>
        </p:blipFill>
        <p:spPr bwMode="auto">
          <a:xfrm>
            <a:off x="838200" y="4149601"/>
            <a:ext cx="3505200" cy="2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D:\Фотоархив\ДМЦ\2595_big.jpg"/>
          <p:cNvPicPr>
            <a:picLocks noChangeAspect="1" noChangeArrowheads="1"/>
          </p:cNvPicPr>
          <p:nvPr/>
        </p:nvPicPr>
        <p:blipFill>
          <a:blip r:embed="rId3"/>
          <a:srcRect l="3478" r="4348" b="775"/>
          <a:stretch>
            <a:fillRect/>
          </a:stretch>
        </p:blipFill>
        <p:spPr bwMode="auto">
          <a:xfrm>
            <a:off x="4574381" y="3657600"/>
            <a:ext cx="4417219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2400" y="76200"/>
            <a:ext cx="8839200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Продолжается тесное сотрудничество с РОО «Пензенское Морское Собрание» (председатель Воронин Петр Алексеевич, капитан 2 ранга), Областным Советом Ветеранов (председатель </a:t>
            </a: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Цигвинцев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Сергей Алексеевич, капитан 1 ранга).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5" name="Picture 5" descr="D:\Новая папка\фото ДМЦ\ДМЦ\Юный моряк\DSCF99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066800"/>
            <a:ext cx="4640249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7200" y="4614446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Воронин Петр Алексеевич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6367046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Цигвинцев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Сергей Алексеевич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4" descr="D:\Новая папка\фото ДМЦ\2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4925" y="3143250"/>
            <a:ext cx="3724275" cy="340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D:\Фотоархив\ДМЦ\IMG_4212.jpg"/>
          <p:cNvPicPr>
            <a:picLocks noChangeAspect="1" noChangeArrowheads="1"/>
          </p:cNvPicPr>
          <p:nvPr/>
        </p:nvPicPr>
        <p:blipFill>
          <a:blip r:embed="rId4" cstate="print"/>
          <a:srcRect l="9302" r="10078" b="6943"/>
          <a:stretch>
            <a:fillRect/>
          </a:stretch>
        </p:blipFill>
        <p:spPr bwMode="auto">
          <a:xfrm>
            <a:off x="304800" y="1143000"/>
            <a:ext cx="4953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8600" y="152400"/>
            <a:ext cx="8686800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Сотрудничество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общественными организациями помогает педагогам ориентировать ребят на выбор профессии Защитника Отечества, способствует их профессиональному самоопределению.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8600" y="152400"/>
            <a:ext cx="8686800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2017 году несколько выпускников объединения «Юный моряк» педагога Годиной Елены Михайловны начали свое обучение в военных вузах страны. 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Iniris-2\Desktop\Алькова\Конкурс к 100-лет допобразования\фото ДМЦ\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1733" y="914400"/>
            <a:ext cx="3310467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667000" y="4419600"/>
            <a:ext cx="350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Година Е.М. с </a:t>
            </a: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Кицутой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Даниилом (Морской технический колледж)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1026" name="Picture 2" descr="C:\Users\Iniris-2\Desktop\Алькова\Конкурс к 100-лет допобразования\фото ДМЦ\скан-фото выпускников ДМЦ\Пышный Алексе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914400"/>
            <a:ext cx="1828800" cy="4812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Iniris-2\Desktop\Алькова\Конкурс к 100-лет допобразования\фото ДМЦ\скан-фото выпускников ДМЦ\Пугачев Роман.jpg"/>
          <p:cNvPicPr>
            <a:picLocks noChangeAspect="1" noChangeArrowheads="1"/>
          </p:cNvPicPr>
          <p:nvPr/>
        </p:nvPicPr>
        <p:blipFill>
          <a:blip r:embed="rId5"/>
          <a:srcRect t="4839" r="-131"/>
          <a:stretch>
            <a:fillRect/>
          </a:stretch>
        </p:blipFill>
        <p:spPr bwMode="auto">
          <a:xfrm>
            <a:off x="533400" y="914400"/>
            <a:ext cx="1752600" cy="4700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04800" y="56388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Пугачев Роман </a:t>
            </a:r>
          </a:p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(Корпус Петра Великого в Санкт-Петербурге)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57150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Пышный Алексей (Пензенский Артиллерийский институт)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0" y="152400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Остались в профессии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Iniris-2\Desktop\Алькова\Проект Вехи истории\ДМЦ\Фото\Чуенков Леш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1" y="609599"/>
            <a:ext cx="3047999" cy="4571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90600" y="51816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Чуенков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Алексей, инструктор по плаванию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Iniris-2\Desktop\Алькова\Проект Вехи истории\ДМЦ\Фото\Урулева Саш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6684" y="533400"/>
            <a:ext cx="3089116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289551" y="51816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Урулёва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Александра, Морской технический колледж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09800" y="133290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Остались в профессии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Iniris-2\Desktop\Алькова\Проект Вехи истории\ДМЦ\Фото\Дубровин 2.JPG"/>
          <p:cNvPicPr>
            <a:picLocks noChangeAspect="1" noChangeArrowheads="1"/>
          </p:cNvPicPr>
          <p:nvPr/>
        </p:nvPicPr>
        <p:blipFill>
          <a:blip r:embed="rId3"/>
          <a:srcRect l="13489" t="19643" r="14567"/>
          <a:stretch>
            <a:fillRect/>
          </a:stretch>
        </p:blipFill>
        <p:spPr bwMode="auto">
          <a:xfrm>
            <a:off x="701040" y="609600"/>
            <a:ext cx="341376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90600" y="54864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Дубровин Евгений, педагог дополнительного образования (Детский морской центр)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Iniris-2\Desktop\Алькова\Проект Вехи истории\ДМЦ\Фото\Чуенков Паша.jpg"/>
          <p:cNvPicPr>
            <a:picLocks noChangeAspect="1" noChangeArrowheads="1"/>
          </p:cNvPicPr>
          <p:nvPr/>
        </p:nvPicPr>
        <p:blipFill>
          <a:blip r:embed="rId4"/>
          <a:srcRect l="4587" r="12837"/>
          <a:stretch>
            <a:fillRect/>
          </a:stretch>
        </p:blipFill>
        <p:spPr bwMode="auto">
          <a:xfrm>
            <a:off x="5020235" y="609600"/>
            <a:ext cx="3388659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526740" y="544966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Чуенков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Павел, тренер по плаванию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8686800" cy="53553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  <a:endParaRPr lang="en-US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период 2017-2018гг. деятельность Образовательного Учреждения будет вестись в рамках проектной деятельности через культурно среду. Одним из проектов станет создание музея Морской и боевой славы. Создание проекта рассчитано на 1 год, и будет проходить в несколько этапов. Открытие Музея планируется на январь 2019г., и будет приурочено к 40-летию образования Детского морского центра.</a:t>
            </a:r>
            <a:endParaRPr lang="en-US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разделы Музея: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Парусный флот России.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Морские сражения парусного флота России.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Броненосный флот России.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Адмирал Кузнецов Н.Г.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Флот во времена ВОВ.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Современная морская держава.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Герои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моряки-пензенцы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8600" y="228600"/>
            <a:ext cx="8686800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1987 г. были приобретены 2 шлюпки ЯЛ-6, и появилась возможность проводить занятия по гребле и парусу на базе лодочной станции о. Пески. Занятия проводили педагоги </a:t>
            </a: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Чуенков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В.А. и Терёхин В.В.</a:t>
            </a:r>
          </a:p>
        </p:txBody>
      </p:sp>
      <p:sp>
        <p:nvSpPr>
          <p:cNvPr id="4" name="AutoShape 3" descr="шлюпки 1"/>
          <p:cNvSpPr>
            <a:spLocks noChangeArrowheads="1"/>
          </p:cNvSpPr>
          <p:nvPr/>
        </p:nvSpPr>
        <p:spPr bwMode="auto">
          <a:xfrm>
            <a:off x="228600" y="1371600"/>
            <a:ext cx="4114800" cy="2895600"/>
          </a:xfrm>
          <a:prstGeom prst="foldedCorner">
            <a:avLst>
              <a:gd name="adj" fmla="val 0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" name="Picture 3" descr="D:\ФОТО РАЗНЫЕ\СЕМОЧКИНА\ОБРАБОТАННЫЕ\IMGP35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09950"/>
            <a:ext cx="4191000" cy="3143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Iniris-2\Desktop\Алькова\Проект Вехи истории\ДМЦ\Фото\сидорова\IMG_20180220_143701.jpg"/>
          <p:cNvPicPr>
            <a:picLocks noChangeAspect="1" noChangeArrowheads="1"/>
          </p:cNvPicPr>
          <p:nvPr/>
        </p:nvPicPr>
        <p:blipFill>
          <a:blip r:embed="rId3" cstate="print"/>
          <a:srcRect t="4615" r="7693" b="9231"/>
          <a:stretch>
            <a:fillRect/>
          </a:stretch>
        </p:blipFill>
        <p:spPr bwMode="auto">
          <a:xfrm>
            <a:off x="4724400" y="990600"/>
            <a:ext cx="4038600" cy="5025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362200" y="152400"/>
            <a:ext cx="3962400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музея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Iniris-2\Desktop\Алькова\Проект Вехи истории\ДМЦ\Фото\сидорова\IMG-566828d4fe85078bb8114d003de55fe0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990600"/>
            <a:ext cx="3771900" cy="502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ФОТО РАЗНЫЕ\СЕМОЧКИНА\ПРЕЗЕНТАЦИЯ\IMGP3598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" y="0"/>
            <a:ext cx="4495800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500" b="1" i="1" dirty="0">
                <a:solidFill>
                  <a:srgbClr val="CC0000"/>
                </a:solidFill>
                <a:latin typeface="Monotype Corsiva" pitchFamily="66" charset="0"/>
                <a:cs typeface="Times New Roman" pitchFamily="18" charset="0"/>
              </a:rPr>
              <a:t>И как бы жизнь тебя </a:t>
            </a:r>
            <a:endParaRPr lang="ru-RU" sz="2500" b="1" i="1" dirty="0">
              <a:solidFill>
                <a:srgbClr val="CC0000"/>
              </a:solidFill>
              <a:latin typeface="Monotype Corsiva" pitchFamily="66" charset="0"/>
            </a:endParaRPr>
          </a:p>
          <a:p>
            <a:r>
              <a:rPr lang="ru-RU" sz="2500" b="1" i="1" dirty="0">
                <a:solidFill>
                  <a:srgbClr val="CC0000"/>
                </a:solidFill>
                <a:latin typeface="Monotype Corsiva" pitchFamily="66" charset="0"/>
              </a:rPr>
              <a:t>         </a:t>
            </a:r>
            <a:r>
              <a:rPr lang="ru-RU" sz="2500" b="1" i="1" dirty="0">
                <a:solidFill>
                  <a:srgbClr val="CC0000"/>
                </a:solidFill>
                <a:latin typeface="Monotype Corsiva" pitchFamily="66" charset="0"/>
                <a:cs typeface="Times New Roman" pitchFamily="18" charset="0"/>
              </a:rPr>
              <a:t>по свету ни бросала,</a:t>
            </a:r>
            <a:endParaRPr lang="ru-RU" sz="2500" dirty="0">
              <a:solidFill>
                <a:srgbClr val="CC0000"/>
              </a:solidFill>
              <a:latin typeface="Monotype Corsiva" pitchFamily="66" charset="0"/>
              <a:cs typeface="Times New Roman" pitchFamily="18" charset="0"/>
            </a:endParaRPr>
          </a:p>
          <a:p>
            <a:r>
              <a:rPr lang="ru-RU" sz="2500" b="1" i="1" dirty="0">
                <a:solidFill>
                  <a:srgbClr val="CC0000"/>
                </a:solidFill>
                <a:latin typeface="Monotype Corsiva" pitchFamily="66" charset="0"/>
                <a:cs typeface="Times New Roman" pitchFamily="18" charset="0"/>
              </a:rPr>
              <a:t>Ты будешь помнить</a:t>
            </a:r>
            <a:endParaRPr lang="ru-RU" sz="2500" b="1" i="1" dirty="0">
              <a:solidFill>
                <a:srgbClr val="CC0000"/>
              </a:solidFill>
              <a:latin typeface="Monotype Corsiva" pitchFamily="66" charset="0"/>
            </a:endParaRPr>
          </a:p>
          <a:p>
            <a:r>
              <a:rPr lang="ru-RU" sz="2500" b="1" i="1" dirty="0">
                <a:solidFill>
                  <a:srgbClr val="CC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500" b="1" i="1" dirty="0">
                <a:solidFill>
                  <a:srgbClr val="CC0000"/>
                </a:solidFill>
                <a:latin typeface="Monotype Corsiva" pitchFamily="66" charset="0"/>
              </a:rPr>
              <a:t>        </a:t>
            </a:r>
            <a:r>
              <a:rPr lang="ru-RU" sz="2500" b="1" i="1" dirty="0">
                <a:solidFill>
                  <a:srgbClr val="CC0000"/>
                </a:solidFill>
                <a:latin typeface="Monotype Corsiva" pitchFamily="66" charset="0"/>
                <a:cs typeface="Times New Roman" pitchFamily="18" charset="0"/>
              </a:rPr>
              <a:t>шестивесельные ялы, </a:t>
            </a:r>
            <a:endParaRPr lang="ru-RU" sz="2500" b="1" i="1" dirty="0">
              <a:solidFill>
                <a:srgbClr val="CC0000"/>
              </a:solidFill>
              <a:latin typeface="Monotype Corsiva" pitchFamily="66" charset="0"/>
            </a:endParaRPr>
          </a:p>
          <a:p>
            <a:r>
              <a:rPr lang="ru-RU" sz="2500" b="1" i="1" dirty="0">
                <a:solidFill>
                  <a:srgbClr val="CC0000"/>
                </a:solidFill>
                <a:latin typeface="Monotype Corsiva" pitchFamily="66" charset="0"/>
                <a:cs typeface="Times New Roman" pitchFamily="18" charset="0"/>
              </a:rPr>
              <a:t>Как к бесконечным небесам</a:t>
            </a:r>
            <a:endParaRPr lang="ru-RU" sz="2500" b="1" i="1" dirty="0">
              <a:solidFill>
                <a:srgbClr val="CC0000"/>
              </a:solidFill>
              <a:latin typeface="Monotype Corsiva" pitchFamily="66" charset="0"/>
            </a:endParaRPr>
          </a:p>
          <a:p>
            <a:r>
              <a:rPr lang="ru-RU" sz="2500" b="1" i="1" dirty="0">
                <a:solidFill>
                  <a:srgbClr val="CC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500" b="1" i="1" dirty="0">
                <a:solidFill>
                  <a:srgbClr val="CC0000"/>
                </a:solidFill>
                <a:latin typeface="Monotype Corsiva" pitchFamily="66" charset="0"/>
              </a:rPr>
              <a:t>       </a:t>
            </a:r>
            <a:r>
              <a:rPr lang="ru-RU" sz="2500" b="1" i="1" dirty="0">
                <a:solidFill>
                  <a:srgbClr val="CC0000"/>
                </a:solidFill>
                <a:latin typeface="Monotype Corsiva" pitchFamily="66" charset="0"/>
                <a:cs typeface="Times New Roman" pitchFamily="18" charset="0"/>
              </a:rPr>
              <a:t>ты поднимаешь паруса</a:t>
            </a:r>
            <a:endParaRPr lang="ru-RU" sz="2500" dirty="0">
              <a:solidFill>
                <a:srgbClr val="CC0000"/>
              </a:solidFill>
              <a:latin typeface="Monotype Corsiva" pitchFamily="66" charset="0"/>
              <a:cs typeface="Times New Roman" pitchFamily="18" charset="0"/>
            </a:endParaRPr>
          </a:p>
          <a:p>
            <a:r>
              <a:rPr lang="ru-RU" sz="2500" b="1" i="1" dirty="0">
                <a:solidFill>
                  <a:srgbClr val="CC0000"/>
                </a:solidFill>
                <a:latin typeface="Monotype Corsiva" pitchFamily="66" charset="0"/>
                <a:cs typeface="Times New Roman" pitchFamily="18" charset="0"/>
              </a:rPr>
              <a:t>И как несешься по волнам</a:t>
            </a:r>
            <a:endParaRPr lang="ru-RU" sz="2500" b="1" i="1" dirty="0">
              <a:solidFill>
                <a:srgbClr val="CC0000"/>
              </a:solidFill>
              <a:latin typeface="Monotype Corsiva" pitchFamily="66" charset="0"/>
            </a:endParaRPr>
          </a:p>
          <a:p>
            <a:r>
              <a:rPr lang="ru-RU" sz="2500" b="1" i="1" dirty="0">
                <a:solidFill>
                  <a:srgbClr val="CC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500" b="1" i="1" dirty="0">
                <a:solidFill>
                  <a:srgbClr val="CC0000"/>
                </a:solidFill>
                <a:latin typeface="Monotype Corsiva" pitchFamily="66" charset="0"/>
              </a:rPr>
              <a:t>        </a:t>
            </a:r>
            <a:r>
              <a:rPr lang="ru-RU" sz="2500" b="1" i="1" dirty="0">
                <a:solidFill>
                  <a:srgbClr val="CC0000"/>
                </a:solidFill>
                <a:latin typeface="Monotype Corsiva" pitchFamily="66" charset="0"/>
                <a:cs typeface="Times New Roman" pitchFamily="18" charset="0"/>
              </a:rPr>
              <a:t>куда </a:t>
            </a:r>
            <a:r>
              <a:rPr lang="ru-RU" sz="2500" b="1" i="1" dirty="0" smtClean="0">
                <a:solidFill>
                  <a:srgbClr val="CC0000"/>
                </a:solidFill>
                <a:latin typeface="Monotype Corsiva" pitchFamily="66" charset="0"/>
                <a:cs typeface="Times New Roman" pitchFamily="18" charset="0"/>
              </a:rPr>
              <a:t> попало</a:t>
            </a:r>
            <a:r>
              <a:rPr lang="ru-RU" sz="2500" b="1" i="1" dirty="0">
                <a:solidFill>
                  <a:srgbClr val="CC0000"/>
                </a:solidFill>
                <a:latin typeface="Monotype Corsiva" pitchFamily="66" charset="0"/>
                <a:cs typeface="Times New Roman" pitchFamily="18" charset="0"/>
              </a:rPr>
              <a:t>!</a:t>
            </a:r>
            <a:r>
              <a:rPr lang="ru-RU" sz="2500" dirty="0">
                <a:solidFill>
                  <a:srgbClr val="CC0000"/>
                </a:solidFill>
                <a:latin typeface="Monotype Corsiva" pitchFamily="66" charset="0"/>
              </a:rPr>
              <a:t> </a:t>
            </a:r>
          </a:p>
          <a:p>
            <a:endParaRPr lang="ru-RU" sz="2500" dirty="0">
              <a:solidFill>
                <a:srgbClr val="CC0000"/>
              </a:solidFill>
              <a:latin typeface="Monotype Corsiva" pitchFamily="66" charset="0"/>
              <a:cs typeface="Times New Roman" pitchFamily="18" charset="0"/>
            </a:endParaRPr>
          </a:p>
          <a:p>
            <a:endParaRPr lang="ru-RU" sz="2500" dirty="0">
              <a:solidFill>
                <a:srgbClr val="CC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171271"/>
            <a:ext cx="8763000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1989 г. под Клуб юных моряков было передано 2-х этажное здание, расположенное в месте слияния двух рек - Суры и Пензы. До 1990 года здесь проводился ремонт и реконструкция  (директор - Обухов А.Н.).</a:t>
            </a:r>
          </a:p>
          <a:p>
            <a:pPr algn="just"/>
            <a:endParaRPr lang="ru-RU" dirty="0"/>
          </a:p>
        </p:txBody>
      </p:sp>
      <p:pic>
        <p:nvPicPr>
          <p:cNvPr id="4" name="Picture 2" descr="C:\Users\Iniris-2\Desktop\Алькова\Конкурс к 100-лет допобразования\памятник у ДМЦ\ДМЦ.jpg"/>
          <p:cNvPicPr>
            <a:picLocks noChangeAspect="1" noChangeArrowheads="1"/>
          </p:cNvPicPr>
          <p:nvPr/>
        </p:nvPicPr>
        <p:blipFill>
          <a:blip r:embed="rId3"/>
          <a:srcRect l="5559" r="-67" b="22956"/>
          <a:stretch>
            <a:fillRect/>
          </a:stretch>
        </p:blipFill>
        <p:spPr bwMode="auto">
          <a:xfrm>
            <a:off x="216309" y="1295401"/>
            <a:ext cx="8775291" cy="533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191869"/>
            <a:ext cx="8763000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разные годы директорами Детского морского центра были </a:t>
            </a: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Чуенков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Владимир Алексеевич, Ситников Андрей Эдуардович, Хмелевский Олег Вениаминович. 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итников АЭ.jpg"/>
          <p:cNvPicPr>
            <a:picLocks noChangeAspect="1"/>
          </p:cNvPicPr>
          <p:nvPr/>
        </p:nvPicPr>
        <p:blipFill>
          <a:blip r:embed="rId3"/>
          <a:srcRect l="4975" r="5472" b="943"/>
          <a:stretch>
            <a:fillRect/>
          </a:stretch>
        </p:blipFill>
        <p:spPr>
          <a:xfrm>
            <a:off x="1023257" y="1295400"/>
            <a:ext cx="3396343" cy="396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Хмелевский.jpg"/>
          <p:cNvPicPr>
            <a:picLocks noChangeAspect="1"/>
          </p:cNvPicPr>
          <p:nvPr/>
        </p:nvPicPr>
        <p:blipFill>
          <a:blip r:embed="rId4"/>
          <a:srcRect t="9932"/>
          <a:stretch>
            <a:fillRect/>
          </a:stretch>
        </p:blipFill>
        <p:spPr>
          <a:xfrm>
            <a:off x="5486400" y="1295400"/>
            <a:ext cx="2438400" cy="4028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47800" y="52972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Ситников Андрей Эдуардович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53734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Хмелевский Олег Вениаминович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152400"/>
            <a:ext cx="647700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Схема по направлениям деятельности в ДМЦ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76600" y="838200"/>
            <a:ext cx="2133600" cy="1143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>
            <a:off x="2933702" y="2476502"/>
            <a:ext cx="1142999" cy="152399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6200000" flipH="1">
            <a:off x="4724400" y="2362200"/>
            <a:ext cx="1143000" cy="381000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152400" y="2514600"/>
            <a:ext cx="1981200" cy="1676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286000" y="3124200"/>
            <a:ext cx="2057400" cy="304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010400" y="2590800"/>
            <a:ext cx="1981200" cy="1905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495800" y="3124200"/>
            <a:ext cx="2362200" cy="1905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276600" y="9906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Направления деятельности</a:t>
            </a:r>
            <a:endParaRPr lang="ru-RU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28600" y="25908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Военно-патриотическое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438400" y="31242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Физкультурно-спортивное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800600" y="3124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Спортивно-техническое</a:t>
            </a:r>
            <a:endParaRPr lang="ru-RU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010400" y="26302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Художественно-эстетическое</a:t>
            </a:r>
            <a:endParaRPr lang="ru-RU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52400" y="30480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Морское дело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Юный моряк</a:t>
            </a:r>
            <a:endParaRPr lang="ru-RU" dirty="0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152400" y="3200400"/>
            <a:ext cx="19812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286000" y="3733800"/>
            <a:ext cx="2209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Пулевая стрельба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ОФП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Оздоровительная гимнастика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Подводное плавание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smtClean="0"/>
              <a:t>Фитнес</a:t>
            </a:r>
            <a:r>
              <a:rPr lang="en-US" dirty="0" smtClean="0"/>
              <a:t>-</a:t>
            </a:r>
            <a:r>
              <a:rPr lang="ru-RU" dirty="0" smtClean="0"/>
              <a:t>аэробика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Водный туризм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2286000" y="3733800"/>
            <a:ext cx="20574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495800" y="38100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Военно-прикладное многоборье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ru-RU" dirty="0" err="1" smtClean="0"/>
              <a:t>Судомоделирование</a:t>
            </a:r>
            <a:endParaRPr lang="ru-RU" dirty="0"/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4495800" y="3733800"/>
            <a:ext cx="23622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086600" y="33528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Академия ремесла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Рукодельница</a:t>
            </a:r>
            <a:endParaRPr lang="ru-RU" dirty="0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7010400" y="3276600"/>
            <a:ext cx="19812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rot="10800000">
            <a:off x="1219200" y="1371600"/>
            <a:ext cx="20574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rot="5400000">
            <a:off x="647700" y="1943100"/>
            <a:ext cx="1143000" cy="1588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5410200" y="1371600"/>
            <a:ext cx="2361406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rot="5400000">
            <a:off x="7161609" y="1980803"/>
            <a:ext cx="1219994" cy="1588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" y="152400"/>
            <a:ext cx="8839200" cy="258532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1998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 после появления в г.Пензе Морского собрания Учреждение начало плотно сотрудничать с капитанами 1-2 ранга в отставке. С этого времени преподавать морское дело стали настоящие военные моряки, командиры подводных и надводных кораблей: Жуков Анатолий Яковлевич (капитан 1 ранга), </a:t>
            </a: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Мацура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Вячеслав Анатольевич (капитан 1 ранга), Чайка Владимир Григорьевич (капитан 1 ранга), Разумовский Виктор Борисович (капитан 1 ранга), Авдеев Анатолий Петрович (капитан 2 ранга), Николаев Виктор Степанович (капитан 2 ранга), </a:t>
            </a: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Щербинин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Валерий Викторович (мичман)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1027" name="Picture 3" descr="C:\Users\Iniris-2\Desktop\Алькова\Проект Вехи истории\ДМЦ\Фото\Старый архив ДМЦ\Чуб Андрей Вадимович.jpg"/>
          <p:cNvPicPr>
            <a:picLocks noChangeAspect="1" noChangeArrowheads="1"/>
          </p:cNvPicPr>
          <p:nvPr/>
        </p:nvPicPr>
        <p:blipFill>
          <a:blip r:embed="rId3"/>
          <a:srcRect t="6379"/>
          <a:stretch>
            <a:fillRect/>
          </a:stretch>
        </p:blipFill>
        <p:spPr bwMode="auto">
          <a:xfrm>
            <a:off x="304800" y="2590800"/>
            <a:ext cx="2209800" cy="3354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 descr="C:\Users\Iniris-2\Desktop\Алькова\Проект Вехи истории\ДМЦ\Фото\Чай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6489" y="2590800"/>
            <a:ext cx="2444009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1" name="Picture 7" descr="C:\Users\Iniris-2\Desktop\Алькова\Проект Вехи истории\ДМЦ\Фото\мацура.jpg"/>
          <p:cNvPicPr>
            <a:picLocks noChangeAspect="1" noChangeArrowheads="1"/>
          </p:cNvPicPr>
          <p:nvPr/>
        </p:nvPicPr>
        <p:blipFill>
          <a:blip r:embed="rId5" cstate="print"/>
          <a:srcRect l="9717" t="-1757" r="10127"/>
          <a:stretch>
            <a:fillRect/>
          </a:stretch>
        </p:blipFill>
        <p:spPr bwMode="auto">
          <a:xfrm>
            <a:off x="3276600" y="2819400"/>
            <a:ext cx="2497183" cy="2819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81000" y="5943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Чуб Андрей Вадимович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7000" y="60198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Чайка Владимир Григорьевич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6600" y="56388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Мацура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Вячеслав Анатольевич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Iniris-2\Desktop\Алькова\Проект Вехи истории\ДМЦ\Фото\Старый архив ДМЦ\РАзумовский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76200"/>
            <a:ext cx="2286000" cy="3083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C:\Users\Iniris-2\Desktop\Алькова\Проект Вехи истории\ДМЦ\Фото\Старый архив ДМЦ\Николаев Викт Степа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76200"/>
            <a:ext cx="2286000" cy="3079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Iniris-2\Desktop\Алькова\Проект Вехи истории\ДМЦ\Фото\Жуков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7963" y="76200"/>
            <a:ext cx="2205037" cy="3073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Iniris-2\Desktop\Алькова\Проект Вехи истории\ДМЦ\Фото\Щербинин.jpg"/>
          <p:cNvPicPr>
            <a:picLocks noChangeAspect="1" noChangeArrowheads="1"/>
          </p:cNvPicPr>
          <p:nvPr/>
        </p:nvPicPr>
        <p:blipFill>
          <a:blip r:embed="rId6"/>
          <a:srcRect l="15627" t="-3997" r="2058"/>
          <a:stretch>
            <a:fillRect/>
          </a:stretch>
        </p:blipFill>
        <p:spPr bwMode="auto">
          <a:xfrm>
            <a:off x="3008980" y="3733800"/>
            <a:ext cx="323942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1000" y="31242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Разумовский Виктор Борисович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31242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Николаев Виктор Степанович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64008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Щербинин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Валерий Викторович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31242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Жуков Анатолий Яковлевич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Iniris-2\Desktop\подложки\мор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6200" y="152400"/>
            <a:ext cx="8991600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Особое место в ДМЦ занимали объединения «Морское дело» и «Юный моряк». Во время занятий учащиеся постигали азы морской службы, историю флота России, флажный семафор, морские узлы, искусство правильного управления шлюпкой на веслах и под парусом.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Фотоархив\ДМЦ\Юный моряк\Копия 0c6D065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943911"/>
            <a:ext cx="3657600" cy="2837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D:\Фотоархив\ДМЦ\ДМЦ на сайт\морское дело\IMG_03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447800"/>
            <a:ext cx="3657600" cy="2436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C:\Users\Iniris-2\Desktop\Алькова\для архива\Закрытие навигации_2013\_DSC3808.jpg"/>
          <p:cNvPicPr>
            <a:picLocks noChangeAspect="1" noChangeArrowheads="1"/>
          </p:cNvPicPr>
          <p:nvPr/>
        </p:nvPicPr>
        <p:blipFill>
          <a:blip r:embed="rId5" cstate="print"/>
          <a:srcRect l="24819" t="8286" r="3206" b="3322"/>
          <a:stretch>
            <a:fillRect/>
          </a:stretch>
        </p:blipFill>
        <p:spPr bwMode="auto">
          <a:xfrm>
            <a:off x="4495800" y="1776248"/>
            <a:ext cx="4191000" cy="4624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2486</TotalTime>
  <Words>1142</Words>
  <PresentationFormat>Экран (4:3)</PresentationFormat>
  <Paragraphs>93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Office Theme</vt:lpstr>
      <vt:lpstr>История становления и развития Детского морского центра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становления и развития Детского морского центра</dc:title>
  <dc:creator>Iniris-2</dc:creator>
  <cp:lastModifiedBy>Iniris-2</cp:lastModifiedBy>
  <cp:revision>233</cp:revision>
  <dcterms:created xsi:type="dcterms:W3CDTF">2018-01-11T08:19:24Z</dcterms:created>
  <dcterms:modified xsi:type="dcterms:W3CDTF">2018-03-12T08:58:40Z</dcterms:modified>
</cp:coreProperties>
</file>