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184399"/>
            <a:ext cx="7772400" cy="987027"/>
          </a:xfrm>
          <a:blipFill>
            <a:blip r:embed="rId2" cstate="print"/>
            <a:stretch>
              <a:fillRect/>
            </a:stretch>
          </a:blipFill>
        </p:spPr>
        <p:txBody>
          <a:bodyPr anchor="b"/>
          <a:lstStyle>
            <a:lvl1pPr algn="ctr">
              <a:defRPr sz="6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627B7-CD18-4C37-92C0-B1623A82939C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1EF74-A6E5-49C8-BC46-9663BF29B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375EC-13E4-4F4E-B68B-AF06FAE64634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0999-70E7-4DB1-8C9C-77715BAA5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2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58869-FD01-4573-8468-E2DA05BA5FD0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609B5-8A8D-45F6-B42B-51D623332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F63ED-5C38-49B1-A4CD-7F4F25A3094C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BBC0E-8AF1-4B3B-AE6D-6F27AD140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1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F5691-961C-4FE8-8607-751ADC03C830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ECF83-1CDB-4D5E-A763-06E97FE5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8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B688-CBDC-4701-8EE6-529818615D1C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3D834-EB5C-4F80-81B2-3BD8A3427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3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BE92-BD20-4A73-B412-2D393DDD4215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6FCAF-4481-438D-834D-4566451B9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7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57C82-6EF6-479A-86DF-8EC87708F85A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19898-E8F8-479A-8FE1-697D3BE5F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2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95F6A-F3A9-4106-B362-50E69CD7F3A8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7B8DC-3FDC-4E3F-B444-F1C8AD19B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47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9034A-6EFB-445C-B00A-9A977F317AC3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9DB61-B683-4802-A759-2AFE16D70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08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4C372-DCDE-4091-BB3A-54466F10381E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70D26-0B71-452C-B3AA-D2D5D633B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30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3B77B6-63A3-4702-9889-0A1E9C8BD47F}" type="datetimeFigureOut">
              <a:rPr lang="ru-RU"/>
              <a:pPr>
                <a:defRPr/>
              </a:pPr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4318CF-EE72-4D14-B1D5-2E399F798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189" y="2975810"/>
            <a:ext cx="9026434" cy="1663469"/>
          </a:xfrm>
          <a:noFill/>
          <a:ln w="1270" cmpd="tri">
            <a:noFill/>
            <a:prstDash val="sysDash"/>
          </a:ln>
          <a:effectLst>
            <a:glow rad="901700">
              <a:schemeClr val="accent1">
                <a:alpha val="40000"/>
              </a:schemeClr>
            </a:glow>
            <a:innerShdw blurRad="558800" dist="1079500" dir="94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Constantia" pitchFamily="18" charset="0"/>
              </a:rPr>
              <a:t>«Они сражались за Родину…»</a:t>
            </a:r>
            <a:endParaRPr lang="ru-RU" sz="6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006" y="192632"/>
            <a:ext cx="8686800" cy="1655762"/>
          </a:xfrm>
        </p:spPr>
        <p:txBody>
          <a:bodyPr rtlCol="0">
            <a:no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Муниципальное бюджетное общеобразовательное учреждение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Центр детского (юношеского) технического творчества г. Пензы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Музей «Морской и боевой Славы»</a:t>
            </a:r>
            <a:endParaRPr lang="ru-RU" sz="3200" b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14" y="336098"/>
            <a:ext cx="2741140" cy="3945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788" y="4323806"/>
            <a:ext cx="3849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Constantia" pitchFamily="18" charset="0"/>
              </a:rPr>
              <a:t>Юрий Константинович Зиновьев</a:t>
            </a:r>
          </a:p>
          <a:p>
            <a:pPr algn="ctr"/>
            <a:r>
              <a:rPr lang="ru-RU" sz="2000" b="1" dirty="0">
                <a:solidFill>
                  <a:schemeClr val="accent1"/>
                </a:solidFill>
                <a:latin typeface="Constantia" pitchFamily="18" charset="0"/>
              </a:rPr>
              <a:t>(</a:t>
            </a:r>
            <a:r>
              <a:rPr lang="ru-RU" sz="2000" b="1" dirty="0" smtClean="0">
                <a:solidFill>
                  <a:schemeClr val="accent1"/>
                </a:solidFill>
                <a:latin typeface="Constantia" pitchFamily="18" charset="0"/>
              </a:rPr>
              <a:t>19. 12. 1893 - 19. 01. 1949)</a:t>
            </a:r>
          </a:p>
          <a:p>
            <a:pPr algn="ctr"/>
            <a:r>
              <a:rPr lang="ru-RU" sz="2000" dirty="0" smtClean="0">
                <a:latin typeface="Constantia" pitchFamily="18" charset="0"/>
              </a:rPr>
              <a:t>Советский </a:t>
            </a:r>
            <a:r>
              <a:rPr lang="ru-RU" sz="2000" dirty="0">
                <a:latin typeface="Constantia" pitchFamily="18" charset="0"/>
              </a:rPr>
              <a:t>военачальник, капитан </a:t>
            </a:r>
            <a:r>
              <a:rPr lang="en-US" sz="2000" dirty="0" smtClean="0">
                <a:latin typeface="Constantia" pitchFamily="18" charset="0"/>
              </a:rPr>
              <a:t>I</a:t>
            </a:r>
            <a:r>
              <a:rPr lang="ru-RU" sz="2000" dirty="0" smtClean="0">
                <a:latin typeface="Constantia" pitchFamily="18" charset="0"/>
              </a:rPr>
              <a:t> </a:t>
            </a:r>
            <a:r>
              <a:rPr lang="ru-RU" sz="2000" dirty="0">
                <a:latin typeface="Constantia" pitchFamily="18" charset="0"/>
              </a:rPr>
              <a:t>ранга, Командор Ордена Британской Империи.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632" y="336098"/>
            <a:ext cx="2646800" cy="3997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41042" y="4333809"/>
            <a:ext cx="38019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Constantia" panose="02030602050306030303" pitchFamily="18" charset="0"/>
              </a:rPr>
              <a:t>Александр Борисович Тухов</a:t>
            </a:r>
          </a:p>
          <a:p>
            <a:pPr algn="ctr"/>
            <a:r>
              <a:rPr lang="ru-RU" sz="2000" b="1" dirty="0">
                <a:solidFill>
                  <a:schemeClr val="accent1"/>
                </a:solidFill>
                <a:latin typeface="Constantia" pitchFamily="18" charset="0"/>
              </a:rPr>
              <a:t>(15.08.1909 </a:t>
            </a:r>
            <a:r>
              <a:rPr lang="ru-RU" sz="2000" b="1" dirty="0" smtClean="0">
                <a:solidFill>
                  <a:schemeClr val="accent1"/>
                </a:solidFill>
                <a:latin typeface="Constantia" pitchFamily="18" charset="0"/>
              </a:rPr>
              <a:t> - 5. 03. 1944)</a:t>
            </a:r>
          </a:p>
          <a:p>
            <a:pPr algn="ctr"/>
            <a:r>
              <a:rPr lang="ru-RU" sz="2000" dirty="0" smtClean="0">
                <a:latin typeface="Constantia" pitchFamily="18" charset="0"/>
              </a:rPr>
              <a:t>В годы ВОВ служил на Черноморском флоте ВМФ СССР.</a:t>
            </a:r>
            <a:endParaRPr lang="ru-RU" sz="20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9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" y="229403"/>
            <a:ext cx="2859087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567" y="4039403"/>
            <a:ext cx="450668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accent1"/>
                </a:solidFill>
                <a:latin typeface="Constantia" pitchFamily="18" charset="0"/>
              </a:rPr>
              <a:t>Владимир Фёдорович Абрамов</a:t>
            </a:r>
          </a:p>
          <a:p>
            <a:pPr algn="ctr"/>
            <a:r>
              <a:rPr lang="ru-RU" sz="1900" b="1" dirty="0" smtClean="0">
                <a:solidFill>
                  <a:schemeClr val="accent1"/>
                </a:solidFill>
                <a:latin typeface="Constantia" pitchFamily="18" charset="0"/>
              </a:rPr>
              <a:t>(14. 06. 1917 – 23. 05. 1985)</a:t>
            </a:r>
          </a:p>
          <a:p>
            <a:pPr algn="ctr"/>
            <a:r>
              <a:rPr lang="ru-RU" sz="1900" dirty="0">
                <a:latin typeface="Constantia" pitchFamily="18" charset="0"/>
              </a:rPr>
              <a:t>З</a:t>
            </a:r>
            <a:r>
              <a:rPr lang="ru-RU" sz="1900" dirty="0" smtClean="0">
                <a:latin typeface="Constantia" pitchFamily="18" charset="0"/>
              </a:rPr>
              <a:t>а </a:t>
            </a:r>
            <a:r>
              <a:rPr lang="ru-RU" sz="1900" dirty="0">
                <a:latin typeface="Constantia" pitchFamily="18" charset="0"/>
              </a:rPr>
              <a:t>годы войны </a:t>
            </a:r>
            <a:r>
              <a:rPr lang="ru-RU" sz="1900" dirty="0" smtClean="0">
                <a:latin typeface="Constantia" pitchFamily="18" charset="0"/>
              </a:rPr>
              <a:t>гвардии </a:t>
            </a:r>
            <a:r>
              <a:rPr lang="ru-RU" sz="1900" dirty="0">
                <a:latin typeface="Constantia" pitchFamily="18" charset="0"/>
              </a:rPr>
              <a:t>майор В. Ф. Абрамов совершил более 600 боевых вылетов, провёл 65 воздушных боёв, в которых сбил 7 самолётов противника лично и 13 в группе с другими лётчиками.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846" y="229403"/>
            <a:ext cx="2841084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9144" y="4039403"/>
            <a:ext cx="42404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accent1"/>
                </a:solidFill>
                <a:latin typeface="Constantia" pitchFamily="18" charset="0"/>
              </a:rPr>
              <a:t>Анатолий Иванович Расохо</a:t>
            </a:r>
          </a:p>
          <a:p>
            <a:pPr algn="ctr"/>
            <a:r>
              <a:rPr lang="ru-RU" sz="1900" b="1" dirty="0" smtClean="0">
                <a:solidFill>
                  <a:schemeClr val="accent1"/>
                </a:solidFill>
                <a:latin typeface="Constantia" pitchFamily="18" charset="0"/>
              </a:rPr>
              <a:t>(1914-2003)</a:t>
            </a:r>
          </a:p>
          <a:p>
            <a:pPr algn="ctr"/>
            <a:r>
              <a:rPr lang="ru-RU" sz="1900" dirty="0">
                <a:latin typeface="Constantia" pitchFamily="18" charset="0"/>
              </a:rPr>
              <a:t>А</a:t>
            </a:r>
            <a:r>
              <a:rPr lang="ru-RU" sz="1900" dirty="0" smtClean="0">
                <a:latin typeface="Constantia" pitchFamily="18" charset="0"/>
              </a:rPr>
              <a:t>дмирал </a:t>
            </a:r>
            <a:r>
              <a:rPr lang="ru-RU" sz="1900" dirty="0">
                <a:latin typeface="Constantia" pitchFamily="18" charset="0"/>
              </a:rPr>
              <a:t>ВМФ СССР (с 1972 года), руководитель Главного Управления Навигации и Океанографии с 1963 по 1985 годы.</a:t>
            </a:r>
          </a:p>
        </p:txBody>
      </p:sp>
    </p:spTree>
    <p:extLst>
      <p:ext uri="{BB962C8B-B14F-4D97-AF65-F5344CB8AC3E}">
        <p14:creationId xmlns:p14="http://schemas.microsoft.com/office/powerpoint/2010/main" val="139598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19" y="274550"/>
            <a:ext cx="2842908" cy="3814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5388" y="4102818"/>
            <a:ext cx="408244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accent1"/>
                </a:solidFill>
                <a:latin typeface="Constantia" pitchFamily="18" charset="0"/>
              </a:rPr>
              <a:t>Иван Георгиевич Святов</a:t>
            </a:r>
          </a:p>
          <a:p>
            <a:pPr algn="ctr"/>
            <a:r>
              <a:rPr lang="ru-RU" sz="1900" b="1" dirty="0" smtClean="0">
                <a:solidFill>
                  <a:schemeClr val="accent1"/>
                </a:solidFill>
                <a:latin typeface="Constantia" pitchFamily="18" charset="0"/>
              </a:rPr>
              <a:t>(1903 – 1983)</a:t>
            </a:r>
          </a:p>
          <a:p>
            <a:pPr algn="ctr"/>
            <a:r>
              <a:rPr lang="ru-RU" sz="1900" dirty="0">
                <a:latin typeface="Constantia" pitchFamily="18" charset="0"/>
              </a:rPr>
              <a:t>С</a:t>
            </a:r>
            <a:r>
              <a:rPr lang="ru-RU" sz="1900" dirty="0" smtClean="0">
                <a:latin typeface="Constantia" pitchFamily="18" charset="0"/>
              </a:rPr>
              <a:t>лужил </a:t>
            </a:r>
            <a:r>
              <a:rPr lang="ru-RU" sz="1900" dirty="0">
                <a:latin typeface="Constantia" pitchFamily="18" charset="0"/>
              </a:rPr>
              <a:t>на кораблях и судах Дальневосточной военной флотилии, в морских пограничных отрядах Дальневосточного края, Украины, Ленинграда и Мурманска.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86" y="274550"/>
            <a:ext cx="2685992" cy="3814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31189" y="4102818"/>
            <a:ext cx="399638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accent1"/>
                </a:solidFill>
                <a:latin typeface="Constantia" pitchFamily="18" charset="0"/>
              </a:rPr>
              <a:t>Иван Семёнович Дятлов</a:t>
            </a:r>
          </a:p>
          <a:p>
            <a:pPr algn="ctr"/>
            <a:r>
              <a:rPr lang="ru-RU" sz="1900" b="1" dirty="0" smtClean="0">
                <a:solidFill>
                  <a:schemeClr val="accent1"/>
                </a:solidFill>
                <a:latin typeface="Constantia" pitchFamily="18" charset="0"/>
              </a:rPr>
              <a:t>(15. 07. 1919 – 16. 06. 2009)</a:t>
            </a:r>
          </a:p>
          <a:p>
            <a:pPr algn="ctr"/>
            <a:r>
              <a:rPr lang="ru-RU" sz="1900" dirty="0">
                <a:latin typeface="Constantia" pitchFamily="18" charset="0"/>
              </a:rPr>
              <a:t>В 1943 году стал командиром бронекатера, на котором воевал на Дунае и Одере. Штурмовал Берлин. </a:t>
            </a:r>
            <a:r>
              <a:rPr lang="ru-RU" sz="1900" dirty="0" smtClean="0">
                <a:latin typeface="Constantia" pitchFamily="18" charset="0"/>
              </a:rPr>
              <a:t>Член Пензенского Морского собрания.</a:t>
            </a:r>
            <a:endParaRPr lang="ru-RU" sz="19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2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08" y="305109"/>
            <a:ext cx="2754903" cy="3665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7094" y="4105393"/>
            <a:ext cx="414916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accent1"/>
                </a:solidFill>
                <a:latin typeface="Constantia" pitchFamily="18" charset="0"/>
              </a:rPr>
              <a:t>Павел Михайлович Богомазов</a:t>
            </a:r>
          </a:p>
          <a:p>
            <a:pPr algn="ctr"/>
            <a:r>
              <a:rPr lang="ru-RU" sz="1900" b="1" dirty="0" smtClean="0">
                <a:solidFill>
                  <a:schemeClr val="accent1"/>
                </a:solidFill>
                <a:latin typeface="Constantia" pitchFamily="18" charset="0"/>
              </a:rPr>
              <a:t>(1916 – 1988)</a:t>
            </a:r>
          </a:p>
          <a:p>
            <a:pPr algn="ctr"/>
            <a:r>
              <a:rPr lang="ru-RU" sz="1900" dirty="0">
                <a:latin typeface="Constantia" pitchFamily="18" charset="0"/>
              </a:rPr>
              <a:t>Доставлял на катерах продовольствие в блокадный </a:t>
            </a:r>
            <a:r>
              <a:rPr lang="ru-RU" sz="1900" dirty="0" smtClean="0">
                <a:latin typeface="Constantia" pitchFamily="18" charset="0"/>
              </a:rPr>
              <a:t>Ленинград. </a:t>
            </a:r>
            <a:r>
              <a:rPr lang="ru-RU" sz="1900" dirty="0">
                <a:latin typeface="Constantia" pitchFamily="18" charset="0"/>
              </a:rPr>
              <a:t>Проводил траление мин на Ладожском Озере, </a:t>
            </a:r>
            <a:r>
              <a:rPr lang="ru-RU" sz="1900" dirty="0" smtClean="0">
                <a:latin typeface="Constantia" pitchFamily="18" charset="0"/>
              </a:rPr>
              <a:t>и </a:t>
            </a:r>
            <a:r>
              <a:rPr lang="ru-RU" sz="1900" dirty="0">
                <a:latin typeface="Constantia" pitchFamily="18" charset="0"/>
              </a:rPr>
              <a:t>у побережья Балтийского моря.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28" y="305109"/>
            <a:ext cx="2755188" cy="3665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40173" y="4105393"/>
            <a:ext cx="398109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accent1"/>
                </a:solidFill>
                <a:latin typeface="Constantia" pitchFamily="18" charset="0"/>
              </a:rPr>
              <a:t>Николай Петрович Лукашин</a:t>
            </a:r>
          </a:p>
          <a:p>
            <a:pPr algn="ctr"/>
            <a:r>
              <a:rPr lang="ru-RU" sz="1900" b="1" dirty="0">
                <a:solidFill>
                  <a:schemeClr val="accent1"/>
                </a:solidFill>
                <a:latin typeface="Constantia" pitchFamily="18" charset="0"/>
              </a:rPr>
              <a:t>(8.09.1925 - </a:t>
            </a:r>
            <a:r>
              <a:rPr lang="ru-RU" sz="1900" b="1" dirty="0" smtClean="0">
                <a:solidFill>
                  <a:schemeClr val="accent1"/>
                </a:solidFill>
                <a:latin typeface="Constantia" pitchFamily="18" charset="0"/>
              </a:rPr>
              <a:t>4.04.1997)</a:t>
            </a:r>
          </a:p>
          <a:p>
            <a:pPr algn="ctr"/>
            <a:r>
              <a:rPr lang="ru-RU" sz="1900" dirty="0" smtClean="0">
                <a:latin typeface="Constantia" pitchFamily="18" charset="0"/>
              </a:rPr>
              <a:t>Служил на Северном флоте. Участвовал в освобождении Крыма и Севастополя.  </a:t>
            </a:r>
            <a:endParaRPr lang="ru-RU" sz="19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0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" t="10067"/>
          <a:stretch/>
        </p:blipFill>
        <p:spPr bwMode="auto">
          <a:xfrm>
            <a:off x="874295" y="375796"/>
            <a:ext cx="3326017" cy="3763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735" y="4214091"/>
            <a:ext cx="392184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accent1"/>
                </a:solidFill>
                <a:latin typeface="Constantia" pitchFamily="18" charset="0"/>
              </a:rPr>
              <a:t>Иван Васильевич Новиков</a:t>
            </a:r>
          </a:p>
          <a:p>
            <a:pPr algn="ctr"/>
            <a:r>
              <a:rPr lang="ru-RU" sz="1900" b="1" dirty="0" smtClean="0">
                <a:solidFill>
                  <a:schemeClr val="accent1"/>
                </a:solidFill>
                <a:latin typeface="Constantia" pitchFamily="18" charset="0"/>
              </a:rPr>
              <a:t>(22. 01. 1926 – 10. 04. 1997)</a:t>
            </a:r>
          </a:p>
          <a:p>
            <a:pPr algn="ctr"/>
            <a:r>
              <a:rPr lang="ru-RU" sz="1900" dirty="0" smtClean="0">
                <a:latin typeface="Constantia" pitchFamily="18" charset="0"/>
              </a:rPr>
              <a:t>Военную службу проходил на Черноморском флоте. Участвовал в мероприятиях по обеспечению  безопасности проведения Ялтинской конференции.</a:t>
            </a:r>
            <a:endParaRPr lang="ru-RU" sz="1900" dirty="0">
              <a:latin typeface="Constantia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51" y="375797"/>
            <a:ext cx="2818522" cy="3763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65857" y="4214091"/>
            <a:ext cx="376210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accent1"/>
                </a:solidFill>
                <a:latin typeface="Constantia" pitchFamily="18" charset="0"/>
              </a:rPr>
              <a:t>Геннадий Васильевич Токарев</a:t>
            </a:r>
          </a:p>
          <a:p>
            <a:pPr algn="ctr"/>
            <a:r>
              <a:rPr lang="ru-RU" sz="1900" b="1" dirty="0">
                <a:solidFill>
                  <a:schemeClr val="accent1"/>
                </a:solidFill>
                <a:latin typeface="Constantia" pitchFamily="18" charset="0"/>
              </a:rPr>
              <a:t>(25.06.1927 - </a:t>
            </a:r>
            <a:r>
              <a:rPr lang="ru-RU" sz="1900" b="1" dirty="0" smtClean="0">
                <a:solidFill>
                  <a:schemeClr val="accent1"/>
                </a:solidFill>
                <a:latin typeface="Constantia" pitchFamily="18" charset="0"/>
              </a:rPr>
              <a:t>11.10.1990)</a:t>
            </a:r>
          </a:p>
          <a:p>
            <a:pPr algn="ctr"/>
            <a:r>
              <a:rPr lang="ru-RU" sz="1900" dirty="0">
                <a:latin typeface="Constantia" pitchFamily="18" charset="0"/>
              </a:rPr>
              <a:t>Воевал на Дальнем Востоке. Служил в Тихоокеанском флоте. </a:t>
            </a:r>
          </a:p>
        </p:txBody>
      </p:sp>
    </p:spTree>
    <p:extLst>
      <p:ext uri="{BB962C8B-B14F-4D97-AF65-F5344CB8AC3E}">
        <p14:creationId xmlns:p14="http://schemas.microsoft.com/office/powerpoint/2010/main" val="48003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566" y="3354946"/>
            <a:ext cx="9026434" cy="1188081"/>
          </a:xfrm>
          <a:noFill/>
          <a:ln w="1270" cmpd="tri">
            <a:noFill/>
            <a:prstDash val="sysDash"/>
          </a:ln>
          <a:effectLst>
            <a:glow rad="901700">
              <a:schemeClr val="accent1">
                <a:alpha val="40000"/>
              </a:schemeClr>
            </a:glow>
            <a:innerShdw blurRad="558800" dist="1079500" dir="94200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Constantia" pitchFamily="18" charset="0"/>
              </a:rPr>
              <a:t>«Они сражались за Родину…»</a:t>
            </a:r>
            <a:endParaRPr lang="ru-RU" sz="6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006" y="192632"/>
            <a:ext cx="8686800" cy="1655762"/>
          </a:xfrm>
        </p:spPr>
        <p:txBody>
          <a:bodyPr rtlCol="0">
            <a:no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Муниципальное бюджетное общеобразовательное учреждение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onstantia" pitchFamily="18" charset="0"/>
              </a:rPr>
              <a:t>Центр детского (юношеского) технического творчества г. Пензы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Музей «Морской и боевой Славы»</a:t>
            </a:r>
            <a:endParaRPr lang="ru-RU" sz="3200" b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5326" y="184484"/>
            <a:ext cx="8093242" cy="6418446"/>
          </a:xfrm>
        </p:spPr>
        <p:txBody>
          <a:bodyPr rtlCol="0">
            <a:normAutofit fontScale="85000" lnSpcReduction="20000"/>
          </a:bodyPr>
          <a:lstStyle/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7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Великая Отечественная война стала тяжелейшим испытанием для нашего народа, страны и, конечно, для Военно-морского флота. К этой войне тщательно готовились на протяжении многих лет</a:t>
            </a:r>
            <a:r>
              <a:rPr lang="ru-RU" sz="2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0" indent="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0" indent="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Вводились </a:t>
            </a:r>
            <a:r>
              <a:rPr lang="ru-RU" sz="27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 строй современные корабли, усиливалась морская авиация, строились береговые батареи, улучшалось тыловое обеспечение. Была отработана система перевода флотов на повышенные степени боевой готовности.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387" y="1652307"/>
            <a:ext cx="3882876" cy="2786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2252" y="613072"/>
            <a:ext cx="6384069" cy="1792785"/>
          </a:xfrm>
        </p:spPr>
        <p:txBody>
          <a:bodyPr rtlCol="0">
            <a:normAutofit fontScale="85000" lnSpcReduction="20000"/>
          </a:bodyPr>
          <a:lstStyle/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 smtClean="0">
                <a:latin typeface="Constantia" pitchFamily="18" charset="0"/>
              </a:rPr>
              <a:t>Более </a:t>
            </a:r>
            <a:r>
              <a:rPr lang="ru-RU" sz="3200" b="1" dirty="0">
                <a:latin typeface="Constantia" pitchFamily="18" charset="0"/>
              </a:rPr>
              <a:t>15 тысяч пензенцев сражались в рядах Военно-Морского Флота. 8525 из них отдали свои жизни, защищая Родину</a:t>
            </a:r>
            <a:r>
              <a:rPr lang="ru-RU" sz="3200" b="1" dirty="0" smtClean="0">
                <a:latin typeface="Constantia" pitchFamily="18" charset="0"/>
              </a:rPr>
              <a:t>.</a:t>
            </a: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96" y="2912468"/>
            <a:ext cx="5039575" cy="3383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2524" y="2994297"/>
            <a:ext cx="7772400" cy="987027"/>
          </a:xfrm>
          <a:noFill/>
        </p:spPr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Constantia" pitchFamily="18" charset="0"/>
              </a:rPr>
              <a:t>Герои Советского Союза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воронин\Фёдор_Григорьевич_Коробко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9" y="211840"/>
            <a:ext cx="2899274" cy="3731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51" y="4972813"/>
            <a:ext cx="865187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996202"/>
            <a:ext cx="3312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Фёдор Григорьевич Коробков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(7. 06. 1898 – 24. 04. 1942)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5487" y="211840"/>
            <a:ext cx="563788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nstantia" pitchFamily="18" charset="0"/>
              </a:rPr>
              <a:t>В </a:t>
            </a:r>
            <a:r>
              <a:rPr lang="ru-RU" sz="21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nstantia" pitchFamily="18" charset="0"/>
              </a:rPr>
              <a:t>1915 году был призван в ряды Русской императорской армии. Принимал участие в Первой мировой войне. В чине старшего унтер-офицера воевал на Западном фронте в составе 1-го гренадёрского полка. С апреля 1918 года служил в рядах РККА. С февраля по декабрь 1936 года обучался в Высшей лётно-тактической школе ВВС в Липецке, по окончании которой был отправлен в командировку в Испанию, где шла гражданская война. С июня </a:t>
            </a:r>
            <a:r>
              <a:rPr lang="ru-RU" sz="21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nstantia" pitchFamily="18" charset="0"/>
              </a:rPr>
              <a:t>1941 г</a:t>
            </a:r>
            <a:r>
              <a:rPr lang="ru-RU" sz="21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nstantia" pitchFamily="18" charset="0"/>
              </a:rPr>
              <a:t>.</a:t>
            </a:r>
            <a:r>
              <a:rPr lang="ru-RU" sz="21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nstantia" pitchFamily="18" charset="0"/>
              </a:rPr>
              <a:t> </a:t>
            </a:r>
            <a:r>
              <a:rPr lang="ru-RU" sz="21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nstantia" pitchFamily="18" charset="0"/>
              </a:rPr>
              <a:t>принимал участие в военных действиях на фронтах Великой Отечественной войны. </a:t>
            </a:r>
            <a:r>
              <a:rPr lang="ru-RU" sz="21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nstantia" pitchFamily="18" charset="0"/>
              </a:rPr>
              <a:t>В </a:t>
            </a:r>
            <a:r>
              <a:rPr lang="ru-RU" sz="21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nstantia" pitchFamily="18" charset="0"/>
              </a:rPr>
              <a:t>апреле 1942г. участвовал в обороне Севастополя и трагически погиб при </a:t>
            </a:r>
            <a:r>
              <a:rPr lang="ru-RU" sz="21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nstantia" pitchFamily="18" charset="0"/>
              </a:rPr>
              <a:t>налёте </a:t>
            </a:r>
            <a:r>
              <a:rPr lang="ru-RU" sz="21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nstantia" pitchFamily="18" charset="0"/>
              </a:rPr>
              <a:t>немецких бомбардировщиков</a:t>
            </a:r>
            <a:r>
              <a:rPr lang="ru-RU" sz="21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nstantia" pitchFamily="18" charset="0"/>
              </a:rPr>
              <a:t>. Указом Президиума Верховного Совета СССР от 14 июня 1942 года присвоено звание Героя Советского Союза (посмертно).</a:t>
            </a:r>
          </a:p>
        </p:txBody>
      </p:sp>
    </p:spTree>
    <p:extLst>
      <p:ext uri="{BB962C8B-B14F-4D97-AF65-F5344CB8AC3E}">
        <p14:creationId xmlns:p14="http://schemas.microsoft.com/office/powerpoint/2010/main" val="10600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354" y="252322"/>
            <a:ext cx="3154994" cy="3638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7293" y="3890887"/>
            <a:ext cx="3501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Георгий Владимирович Терновский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(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23. 04. 1915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—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12. 07. 1970)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955" y="4814217"/>
            <a:ext cx="865187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243" y="300400"/>
            <a:ext cx="5358050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dirty="0" smtClean="0">
                <a:latin typeface="Constantia" pitchFamily="18" charset="0"/>
              </a:rPr>
              <a:t>Уроженец </a:t>
            </a:r>
            <a:r>
              <a:rPr lang="ru-RU" sz="2100" dirty="0">
                <a:latin typeface="Constantia" pitchFamily="18" charset="0"/>
              </a:rPr>
              <a:t>Нижнего Ломова. В 1938 году окончил Севастопольское военно-морское училище. Член ВКП(б)/КПСС с 1939 года.</a:t>
            </a:r>
          </a:p>
          <a:p>
            <a:pPr algn="just"/>
            <a:r>
              <a:rPr lang="ru-RU" sz="2100" dirty="0">
                <a:latin typeface="Constantia" pitchFamily="18" charset="0"/>
              </a:rPr>
              <a:t>В боях Великой Отечественной войны с июня 1941 </a:t>
            </a:r>
            <a:r>
              <a:rPr lang="ru-RU" sz="2100" dirty="0" smtClean="0">
                <a:latin typeface="Constantia" pitchFamily="18" charset="0"/>
              </a:rPr>
              <a:t>года </a:t>
            </a:r>
            <a:r>
              <a:rPr lang="ru-RU" sz="2100" dirty="0">
                <a:latin typeface="Constantia" pitchFamily="18" charset="0"/>
              </a:rPr>
              <a:t>был одним из руководителей охраны водного района Одесской военно-морской базы Черноморского флота. По его инициативе на малых быстроходных кораблях стало применяться ракетное </a:t>
            </a:r>
            <a:r>
              <a:rPr lang="ru-RU" sz="2100" dirty="0" smtClean="0">
                <a:latin typeface="Constantia" pitchFamily="18" charset="0"/>
              </a:rPr>
              <a:t>оружие. Участник </a:t>
            </a:r>
            <a:r>
              <a:rPr lang="ru-RU" sz="2100" dirty="0">
                <a:latin typeface="Constantia" pitchFamily="18" charset="0"/>
              </a:rPr>
              <a:t>Советско-японской войны 1945 года. Указом Президиума Верховного Совета СССР от 14 сентября 1945 года присвоено звание Героя Советского Союза с вручением ордена Ленина и медали «Золотая Звезда». Герой Советского Союза Г. В. Терновский одним из первых был удостоен звания «Почётный гражданин города Пензы» </a:t>
            </a:r>
            <a:r>
              <a:rPr lang="ru-RU" sz="2100" dirty="0" smtClean="0">
                <a:latin typeface="Constantia" pitchFamily="18" charset="0"/>
              </a:rPr>
              <a:t>в 1965 году.</a:t>
            </a:r>
            <a:endParaRPr lang="ru-RU" sz="2100" dirty="0">
              <a:latin typeface="Constant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1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r="2884"/>
          <a:stretch/>
        </p:blipFill>
        <p:spPr bwMode="auto">
          <a:xfrm>
            <a:off x="200527" y="336043"/>
            <a:ext cx="3625515" cy="3058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879" y="3467845"/>
            <a:ext cx="3082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Константин  Сергеевич Бадигин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(1910-1984)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32" y="4544530"/>
            <a:ext cx="865187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8126" y="270769"/>
            <a:ext cx="51130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С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1928г.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с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лужил матросом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на пароходе «Индигирка» на Дальнем Востоке. В 1933 году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переехал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в Архангельск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и ходил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по Северному Ледовитому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океану третьим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помощником капитана ледокола «Красин». 18 марта 1938 года был назначен капитаном ледокола «Георгий Седов», на котором он остался дрейфовать (экипаж 15 человек). Дрейф продолжался 812 суток и закончился в Гренландском море. В 1940 г. капитану ледокола К. С. Бадигину было присвоено звание Героя Советского Союза. Участник Великой Отечественной войны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В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1941—1943гг. являлся командиром ледокольного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отряда Беломорской флотилии,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начальником  Архангельского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штаба морских операций,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первым заместителем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начальника Управления Беломорских ледовых операций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4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56" y="162840"/>
            <a:ext cx="2694865" cy="3658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5120" y="3868566"/>
            <a:ext cx="297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Алексей Иванович Рензаев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(1912-1945)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56" y="4903576"/>
            <a:ext cx="837263" cy="164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53952" y="146797"/>
            <a:ext cx="5340217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В июне 1931 года был призван в Красную Армию. Для прохождения службы лётчик-наблюдатель Рензаев был направлен на Краснознамённый Балтийский флот. К сентябрю 1941 года совершил 45 боевых вылетов, из них 34 ночью. 19 марта 1945 года в составе экипажа гвардии майора Меркулова он участвовал в атаке транспорта противника на траверзе города Нойкурен. Вражеский корабль был потоплен, но вместе с Меркуловым погибли  и его боевые друзья. В их числе был и Герой Советского Союза гвардии майор А. И. Рензаев.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Всего за годы войны гвардии майор Рензаев совершил более 300 боевых вылетов, из них 238 ночью. Потопил 7 вражеских транспортов.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Награждён орденом Ленина, тремя орденами Красного Знамени, медалями «За боевые заслуги», «За оборону Ленинграда».</a:t>
            </a:r>
          </a:p>
          <a:p>
            <a:pPr algn="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26" y="248133"/>
            <a:ext cx="3047125" cy="3899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28469" y="4226235"/>
            <a:ext cx="3267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Василий Алексеевич Горин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(23. 12. 1920 – 06. 05. 1990)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94" y="4950770"/>
            <a:ext cx="865187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040" y="305717"/>
            <a:ext cx="49744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dirty="0" smtClean="0">
                <a:latin typeface="Constantia" pitchFamily="18" charset="0"/>
              </a:rPr>
              <a:t>С </a:t>
            </a:r>
            <a:r>
              <a:rPr lang="ru-RU" sz="2100" dirty="0">
                <a:latin typeface="Constantia" pitchFamily="18" charset="0"/>
              </a:rPr>
              <a:t>января 1940 года служил в 43-й отдельной авиационной эскадрилье Балтийского флота. Участвовал в советско-финской войне. С начала Великой Отечественной войны — на её фронтах. Неоднократно вылетал в глубокий тыл противника на полный радиус действия самолёта</a:t>
            </a:r>
            <a:r>
              <a:rPr lang="ru-RU" sz="2100" dirty="0" smtClean="0">
                <a:latin typeface="Constantia" pitchFamily="18" charset="0"/>
              </a:rPr>
              <a:t>.</a:t>
            </a:r>
          </a:p>
          <a:p>
            <a:pPr algn="just"/>
            <a:r>
              <a:rPr lang="ru-RU" sz="2100" dirty="0">
                <a:latin typeface="Constantia" pitchFamily="18" charset="0"/>
              </a:rPr>
              <a:t>За время своего участие в боях он совершил 360 боевых вылетов, принял участие в 15 воздушных боях, в которых сбил 4 самолёта противника лично и ещё 3 — в группе.</a:t>
            </a:r>
          </a:p>
          <a:p>
            <a:pPr algn="just"/>
            <a:r>
              <a:rPr lang="ru-RU" sz="2100" dirty="0">
                <a:latin typeface="Constantia" pitchFamily="18" charset="0"/>
              </a:rPr>
              <a:t>Указом Президиума Верховного Совета СССР от 15 мая 1946 г. был удостоен высокого звания Героя Советского Союза с вручением ордена Ленина и медали «Золотая Звезда</a:t>
            </a:r>
            <a:r>
              <a:rPr lang="ru-RU" sz="2100" dirty="0" smtClean="0">
                <a:latin typeface="Constantia" pitchFamily="18" charset="0"/>
              </a:rPr>
              <a:t>».</a:t>
            </a:r>
            <a:endParaRPr lang="ru-RU" sz="21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4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</TotalTime>
  <Words>1067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Constantia</vt:lpstr>
      <vt:lpstr>Тема Office</vt:lpstr>
      <vt:lpstr>«Они сражались за Родину…»</vt:lpstr>
      <vt:lpstr>Презентация PowerPoint</vt:lpstr>
      <vt:lpstr>Презентация PowerPoint</vt:lpstr>
      <vt:lpstr>Герои Советского Союза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«Они сражались за Родину…»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Dmytro</dc:creator>
  <cp:lastModifiedBy>Ильдар Альков</cp:lastModifiedBy>
  <cp:revision>45</cp:revision>
  <dcterms:created xsi:type="dcterms:W3CDTF">2015-09-18T15:10:09Z</dcterms:created>
  <dcterms:modified xsi:type="dcterms:W3CDTF">2020-05-23T15:30:54Z</dcterms:modified>
</cp:coreProperties>
</file>