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362" r:id="rId2"/>
    <p:sldId id="330" r:id="rId3"/>
    <p:sldId id="290" r:id="rId4"/>
    <p:sldId id="293" r:id="rId5"/>
    <p:sldId id="343" r:id="rId6"/>
    <p:sldId id="331" r:id="rId7"/>
    <p:sldId id="355" r:id="rId8"/>
    <p:sldId id="360" r:id="rId9"/>
    <p:sldId id="337" r:id="rId10"/>
    <p:sldId id="346" r:id="rId11"/>
    <p:sldId id="361" r:id="rId12"/>
    <p:sldId id="332" r:id="rId13"/>
    <p:sldId id="322" r:id="rId14"/>
    <p:sldId id="353" r:id="rId15"/>
    <p:sldId id="356" r:id="rId16"/>
    <p:sldId id="347" r:id="rId17"/>
    <p:sldId id="275" r:id="rId18"/>
    <p:sldId id="348" r:id="rId19"/>
    <p:sldId id="349" r:id="rId20"/>
    <p:sldId id="352" r:id="rId21"/>
    <p:sldId id="311" r:id="rId22"/>
    <p:sldId id="312" r:id="rId23"/>
    <p:sldId id="319" r:id="rId24"/>
    <p:sldId id="321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783" autoAdjust="0"/>
  </p:normalViewPr>
  <p:slideViewPr>
    <p:cSldViewPr>
      <p:cViewPr varScale="1">
        <p:scale>
          <a:sx n="84" d="100"/>
          <a:sy n="84" d="100"/>
        </p:scale>
        <p:origin x="140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ED242D7-7DE0-454E-BCF1-D93ACC911EFE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6CF2D1-3C9F-4907-B47A-4A080F531F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203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B0EC878-B7DE-431D-9346-C6C3EB865C27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305009-141E-4F8E-8114-F7B4E8302D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359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D8E98A-C3EF-41F0-B9B0-1DAE9721D1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6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8114A6-8107-4EC8-BDA3-A92EB3B69D0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09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F2A86C-845A-49B5-A448-FCDED8BB0FBA}" type="slidenum">
              <a:rPr lang="ru-RU" alt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2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109FDF-C7F5-4DB1-BC96-635CA42877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92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D237B9-A4AB-4513-9B49-0F897F65205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3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849454-6B8F-40B0-A283-12E6659756D8}" type="slidenum">
              <a:rPr lang="ru-RU" alt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36B59E-D13A-44AF-BEBB-D467DFBBAA5E}" type="slidenum">
              <a:rPr lang="ru-RU" alt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50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8F5B4F-1D06-452B-9DC4-99E2A274065C}" type="slidenum">
              <a:rPr lang="ru-RU" alt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83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mtClean="0"/>
              <a:t>Опять война, опять блокада,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А может, нам о ней забыть?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Я слышу иногда: «Не надо, 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Не надо раны бередить!»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 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Ведь это правда, что устали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Мы от рассказов о войне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И о блокаде прочитали 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Стихов достаточно вполне!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 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Да, могут показаться правы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И убедительны слова,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Но даже если это правда,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Такая правда не права!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 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И для того, чтоб на планете 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Не повторилось той войны,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Нам надо, чтобы наши дети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Об этом помнили как мы!</a:t>
            </a:r>
          </a:p>
          <a:p>
            <a:pPr>
              <a:spcBef>
                <a:spcPct val="0"/>
              </a:spcBef>
            </a:pPr>
            <a:r>
              <a:rPr lang="ru-RU" altLang="ru-RU" smtClean="0"/>
              <a:t> </a:t>
            </a:r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B542BC-227D-4C0B-957C-F2C2D8EF50F8}" type="slidenum">
              <a:rPr lang="ru-RU" alt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7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3CB92-017C-47A5-861C-F8401751FC65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1DC93-84FA-442A-85CA-A390832104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10A72-7FD5-4C31-842E-D706957AE67B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0B19-F08D-4879-BA4D-A459EF188A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EAA68-838E-4AD1-88C7-9E7C2C0BF3DD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417C1-5799-4270-8F63-0A999610D1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BD65D-9179-401A-BF5B-6A02234B3926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FF6F-438E-449F-BBBC-E6693E8BC1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8D5C6-6429-4C0F-BFE5-A6AB52D81BF1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E1E2-E224-4E63-9F55-A8AD41EF51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ACAD-A927-445E-9902-7545D1F713E8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6D45-50A6-4E76-A5F6-434A40BF05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FA7B9-CD1F-4B78-B8BE-DA2D510FBE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C2EB7-E7BC-484B-BF19-6C2A1762ECFE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06907-5045-4A1E-9B45-FA9F13A45471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E0315-5DD1-4BE9-9B82-0DC23DC39F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58059-838F-47B7-AF4B-72F8AFC35D33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85EA-3E12-48F9-BE0E-71E02A176D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BA1B2-CC72-46F7-910E-57744F146CB6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74D8D-69E9-4069-9591-D8C1FD3EE1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28A37-6F49-4B4E-A3AF-4A92A4112777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9907-526C-4228-80E5-FB706F45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B8EF36C-2943-4845-B02C-4D954572050A}" type="datetimeFigureOut">
              <a:rPr lang="ru-RU"/>
              <a:pPr>
                <a:defRPr/>
              </a:pPr>
              <a:t>22.10.2021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55A1E4E-AEC0-4DB2-B374-65A559313C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2" r:id="rId2"/>
    <p:sldLayoutId id="2147483709" r:id="rId3"/>
    <p:sldLayoutId id="2147483703" r:id="rId4"/>
    <p:sldLayoutId id="2147483710" r:id="rId5"/>
    <p:sldLayoutId id="2147483704" r:id="rId6"/>
    <p:sldLayoutId id="2147483705" r:id="rId7"/>
    <p:sldLayoutId id="2147483711" r:id="rId8"/>
    <p:sldLayoutId id="2147483712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07232"/>
            <a:ext cx="9144000" cy="121920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</a:rPr>
              <a:t>Роль ВМФ в обороне Ленинграда</a:t>
            </a: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(8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сентября 1941 -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27 января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1944гг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.)</a:t>
            </a: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8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6374126" cy="449630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568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1230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Управление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</a:rPr>
              <a:t>морской артиллерией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/>
          <a:srcRect l="1034" t="1653" r="4799" b="1566"/>
          <a:stretch/>
        </p:blipFill>
        <p:spPr bwMode="auto">
          <a:xfrm>
            <a:off x="323528" y="1700808"/>
            <a:ext cx="443732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4932040" y="872952"/>
            <a:ext cx="3956144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onstantia" pitchFamily="18" charset="0"/>
              </a:rPr>
              <a:t>Для огневого содействия армии были организованы три группы кораблей</a:t>
            </a:r>
            <a:r>
              <a:rPr lang="ru-RU" sz="1600" dirty="0" smtClean="0">
                <a:latin typeface="Constantia" pitchFamily="18" charset="0"/>
              </a:rPr>
              <a:t>:</a:t>
            </a:r>
          </a:p>
          <a:p>
            <a:r>
              <a:rPr lang="ru-RU" sz="1600" dirty="0">
                <a:latin typeface="Constantia" pitchFamily="18" charset="0"/>
              </a:rPr>
              <a:t>— отряд кораблей реки Невы из миноносцев, канонерских лодок, сторожевых кораблей, тральщиков и катеров дислоцировался между Ленинградом и </a:t>
            </a:r>
            <a:r>
              <a:rPr lang="ru-RU" sz="1600" dirty="0" err="1">
                <a:latin typeface="Constantia" pitchFamily="18" charset="0"/>
              </a:rPr>
              <a:t>Усть</a:t>
            </a:r>
            <a:r>
              <a:rPr lang="ru-RU" sz="1600" dirty="0">
                <a:latin typeface="Constantia" pitchFamily="18" charset="0"/>
              </a:rPr>
              <a:t>-Ижорой;</a:t>
            </a:r>
          </a:p>
          <a:p>
            <a:r>
              <a:rPr lang="ru-RU" sz="1600" dirty="0">
                <a:latin typeface="Constantia" pitchFamily="18" charset="0"/>
              </a:rPr>
              <a:t>— линейный корабль «Петропавловск», крейсера и миноносцы дислоцировались в Ленинградском торговом порту и на западных подходах к нему</a:t>
            </a:r>
            <a:r>
              <a:rPr lang="ru-RU" sz="1600" dirty="0" smtClean="0">
                <a:latin typeface="Constantia" pitchFamily="18" charset="0"/>
              </a:rPr>
              <a:t>;</a:t>
            </a:r>
          </a:p>
          <a:p>
            <a:r>
              <a:rPr lang="ru-RU" sz="1600" dirty="0">
                <a:latin typeface="Constantia" pitchFamily="18" charset="0"/>
              </a:rPr>
              <a:t>— отряд кораблей реки Невы из миноносцев, канонерских лодок, сторожевых кораблей, тральщиков и катеров дислоцировался между Ленинградом и </a:t>
            </a:r>
            <a:r>
              <a:rPr lang="ru-RU" sz="1600" dirty="0" err="1">
                <a:latin typeface="Constantia" pitchFamily="18" charset="0"/>
              </a:rPr>
              <a:t>Усть</a:t>
            </a:r>
            <a:r>
              <a:rPr lang="ru-RU" sz="1600" dirty="0">
                <a:latin typeface="Constantia" pitchFamily="18" charset="0"/>
              </a:rPr>
              <a:t>-Ижорой; </a:t>
            </a:r>
            <a:endParaRPr lang="ru-RU" sz="1600" dirty="0" smtClean="0">
              <a:latin typeface="Constantia" pitchFamily="18" charset="0"/>
            </a:endParaRPr>
          </a:p>
          <a:p>
            <a:r>
              <a:rPr lang="ru-RU" sz="1600" dirty="0" smtClean="0">
                <a:latin typeface="Constantia" pitchFamily="18" charset="0"/>
              </a:rPr>
              <a:t>— </a:t>
            </a:r>
            <a:r>
              <a:rPr lang="ru-RU" sz="1600" dirty="0">
                <a:latin typeface="Constantia" pitchFamily="18" charset="0"/>
              </a:rPr>
              <a:t>линейный корабль «Октябрьская революция», крейсер «Киров», миноносцы и канонерские лодки дислоцировались в районе Ораниенбаум — Кронштадт.</a:t>
            </a:r>
          </a:p>
          <a:p>
            <a:endParaRPr lang="ru-RU" sz="2000" dirty="0"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3938855"/>
            <a:ext cx="4281487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5601" name="Picture 4"/>
          <p:cNvPicPr>
            <a:picLocks noChangeAspect="1" noChangeArrowheads="1"/>
          </p:cNvPicPr>
          <p:nvPr/>
        </p:nvPicPr>
        <p:blipFill rotWithShape="1">
          <a:blip r:embed="rId3"/>
          <a:srcRect l="3888" t="10462" r="4993" b="7620"/>
          <a:stretch/>
        </p:blipFill>
        <p:spPr bwMode="auto">
          <a:xfrm>
            <a:off x="395536" y="842511"/>
            <a:ext cx="525658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51999" y="2313891"/>
            <a:ext cx="4430266" cy="329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99" y="62111"/>
            <a:ext cx="9126801" cy="75632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/>
              </a:rPr>
              <a:t>Б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атареи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/>
              </a:rPr>
              <a:t>специального назначения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26695"/>
            <a:ext cx="9144000" cy="7647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Оборона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effectLst/>
              </a:rPr>
              <a:t>Ораниенбаумского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/>
              </a:rPr>
              <a:t> плацдарма 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197" y="1223501"/>
            <a:ext cx="7865605" cy="487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D:\Морское собрание\музей ДМЦ\моряки в ВОВ\Ленинград\marat.png"/>
          <p:cNvPicPr>
            <a:picLocks noChangeAspect="1" noChangeArrowheads="1"/>
          </p:cNvPicPr>
          <p:nvPr/>
        </p:nvPicPr>
        <p:blipFill rotWithShape="1">
          <a:blip r:embed="rId2"/>
          <a:srcRect r="825"/>
          <a:stretch/>
        </p:blipFill>
        <p:spPr bwMode="auto">
          <a:xfrm>
            <a:off x="323528" y="332656"/>
            <a:ext cx="483402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068960"/>
            <a:ext cx="4536504" cy="3529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548680"/>
            <a:ext cx="6436209" cy="407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64088" y="5157192"/>
            <a:ext cx="3491880" cy="1077218"/>
          </a:xfr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Линкор «Марат» у причала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</a:rPr>
              <a:t>Усть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-Рогатки в гавани Кронштадта после взрыва. Фрагмент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 немецкого аэрофотоснимка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76672"/>
            <a:ext cx="574099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Содержимое 7" descr="зЕНИТКИ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1520" y="116632"/>
            <a:ext cx="4115181" cy="281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2843808" y="2928286"/>
            <a:ext cx="33478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Зенитная артиллерия кораблей была включена в систему противовоздушной обороны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Ленинграда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994482"/>
            <a:ext cx="3816424" cy="257602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Содержимое 3" descr="Дирижабли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56"/>
          <a:stretch/>
        </p:blipFill>
        <p:spPr>
          <a:xfrm>
            <a:off x="323528" y="2564904"/>
            <a:ext cx="650721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3059832" y="836712"/>
            <a:ext cx="56166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latin typeface="Constantia" pitchFamily="18" charset="0"/>
              </a:rPr>
              <a:t>Дирижабли поднимали </a:t>
            </a:r>
            <a:r>
              <a:rPr lang="ru-RU" sz="1600" i="1" dirty="0">
                <a:latin typeface="Constantia" pitchFamily="18" charset="0"/>
              </a:rPr>
              <a:t>во время налёта вражеской </a:t>
            </a:r>
            <a:r>
              <a:rPr lang="ru-RU" sz="1600" i="1" dirty="0" smtClean="0">
                <a:latin typeface="Constantia" pitchFamily="18" charset="0"/>
              </a:rPr>
              <a:t>авиации, </a:t>
            </a:r>
            <a:r>
              <a:rPr lang="ru-RU" sz="1600" i="1" dirty="0">
                <a:latin typeface="Constantia" pitchFamily="18" charset="0"/>
              </a:rPr>
              <a:t>чтобы помешать прицельно сбрасывать бомбы.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2313" y="116632"/>
            <a:ext cx="7772400" cy="72037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Дорога жизни 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5058" name="Picture 3"/>
          <p:cNvPicPr>
            <a:picLocks noChangeAspect="1" noChangeArrowheads="1"/>
          </p:cNvPicPr>
          <p:nvPr/>
        </p:nvPicPr>
        <p:blipFill rotWithShape="1">
          <a:blip r:embed="rId3"/>
          <a:srcRect l="862" t="1251" r="2117" b="771"/>
          <a:stretch/>
        </p:blipFill>
        <p:spPr bwMode="auto">
          <a:xfrm>
            <a:off x="630932" y="837010"/>
            <a:ext cx="7955161" cy="556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302" y="1038956"/>
            <a:ext cx="3986213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4"/>
          <a:srcRect l="8569" r="10042"/>
          <a:stretch/>
        </p:blipFill>
        <p:spPr bwMode="auto">
          <a:xfrm>
            <a:off x="395536" y="3717032"/>
            <a:ext cx="312704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7108" name="Прямоугольник 2"/>
          <p:cNvSpPr>
            <a:spLocks noChangeArrowheads="1"/>
          </p:cNvSpPr>
          <p:nvPr/>
        </p:nvSpPr>
        <p:spPr bwMode="auto">
          <a:xfrm>
            <a:off x="217896" y="293806"/>
            <a:ext cx="88520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latin typeface="Constantia" pitchFamily="18" charset="0"/>
              </a:rPr>
              <a:t>Через Ладожское озеро в Ленинград по «Дороге Жизни» шел транспорт с едой, эту дорогу постоянно бомбили немцы.</a:t>
            </a:r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39" y="4432717"/>
            <a:ext cx="4027488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7109" name="Содержимое 3" descr="Дорога жизни.jpg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493578" y="3074628"/>
            <a:ext cx="4079875" cy="222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710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52690" y="1022598"/>
            <a:ext cx="3786187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206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/>
              </a:rPr>
              <a:t>Линии фронта на 21 сентября 1941 года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569" y="980728"/>
            <a:ext cx="839286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2"/>
          <p:cNvSpPr>
            <a:spLocks noChangeArrowheads="1"/>
          </p:cNvSpPr>
          <p:nvPr/>
        </p:nvSpPr>
        <p:spPr bwMode="auto">
          <a:xfrm>
            <a:off x="367971" y="476672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Значение Ладожской трассы огромно, она спасла много жизней.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1181567"/>
            <a:ext cx="4066420" cy="276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 rotWithShape="1">
          <a:blip r:embed="rId4"/>
          <a:srcRect l="4920" t="4288" r="728" b="3399"/>
          <a:stretch/>
        </p:blipFill>
        <p:spPr bwMode="auto">
          <a:xfrm>
            <a:off x="869584" y="3573016"/>
            <a:ext cx="4320480" cy="283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9153" name="Содержимое 3" descr="Дорога жизни 1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53133" y="1332713"/>
            <a:ext cx="3863310" cy="247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 rotWithShape="1">
          <a:blip r:embed="rId6"/>
          <a:srcRect r="6615"/>
          <a:stretch/>
        </p:blipFill>
        <p:spPr bwMode="auto">
          <a:xfrm>
            <a:off x="4732894" y="3714475"/>
            <a:ext cx="3759306" cy="244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77115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Дорога жизни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1202" name="Объект 2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8784976" cy="3528392"/>
          </a:xfrm>
        </p:spPr>
        <p:txBody>
          <a:bodyPr/>
          <a:lstStyle/>
          <a:p>
            <a:r>
              <a:rPr lang="ru-RU" altLang="ru-RU" sz="3200" dirty="0" smtClean="0">
                <a:solidFill>
                  <a:schemeClr val="tx2">
                    <a:lumMod val="50000"/>
                  </a:schemeClr>
                </a:solidFill>
              </a:rPr>
              <a:t>1941-1942 гг. – ледовая дорога работала 152 дня, за это время из города было эвакуировано 550 тысяч ленинградцев; </a:t>
            </a:r>
          </a:p>
          <a:p>
            <a:r>
              <a:rPr lang="ru-RU" altLang="ru-RU" sz="3200" dirty="0" smtClean="0">
                <a:solidFill>
                  <a:schemeClr val="tx2">
                    <a:lumMod val="50000"/>
                  </a:schemeClr>
                </a:solidFill>
              </a:rPr>
              <a:t>навигация 1942 года – эвакуировано 540 тысяч человек; </a:t>
            </a:r>
          </a:p>
          <a:p>
            <a:r>
              <a:rPr lang="ru-RU" altLang="ru-RU" sz="3200" dirty="0" smtClean="0">
                <a:solidFill>
                  <a:schemeClr val="tx2">
                    <a:lumMod val="50000"/>
                  </a:schemeClr>
                </a:solidFill>
              </a:rPr>
              <a:t>1942-1943 гг. – ледовая дорога работала 101 день, эвакуировано 89 тысяч человек.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516" y="5301208"/>
            <a:ext cx="7772400" cy="85496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Мемориал на Дороге жизни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246" y="548680"/>
            <a:ext cx="7344940" cy="413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58223" y="213179"/>
            <a:ext cx="8686800" cy="57606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19 января 1943 года - блокада прорвана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1196752"/>
            <a:ext cx="6477000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9" name="Picture 4" descr="Прорыв блокады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/>
          <a:srcRect l="8445" t="13875" r="8789" b="13781"/>
          <a:stretch/>
        </p:blipFill>
        <p:spPr>
          <a:xfrm>
            <a:off x="333536" y="2859249"/>
            <a:ext cx="403244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Содержимое 2"/>
          <p:cNvSpPr>
            <a:spLocks noGrp="1"/>
          </p:cNvSpPr>
          <p:nvPr>
            <p:ph idx="1"/>
          </p:nvPr>
        </p:nvSpPr>
        <p:spPr>
          <a:xfrm>
            <a:off x="683568" y="2132856"/>
            <a:ext cx="7772400" cy="43227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4800" b="1" i="1" dirty="0" smtClean="0">
                <a:solidFill>
                  <a:schemeClr val="tx2">
                    <a:lumMod val="50000"/>
                  </a:schemeClr>
                </a:solidFill>
              </a:rPr>
              <a:t>Мы помним.</a:t>
            </a:r>
          </a:p>
          <a:p>
            <a:pPr algn="ctr">
              <a:buFont typeface="Wingdings" pitchFamily="2" charset="2"/>
              <a:buNone/>
            </a:pPr>
            <a:r>
              <a:rPr lang="ru-RU" altLang="ru-RU" sz="4800" b="1" i="1" dirty="0" smtClean="0">
                <a:solidFill>
                  <a:schemeClr val="tx2">
                    <a:lumMod val="50000"/>
                  </a:schemeClr>
                </a:solidFill>
              </a:rPr>
              <a:t>Мы гордимся.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80112" y="981075"/>
            <a:ext cx="3384550" cy="5373688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ru-RU" altLang="ru-RU" sz="1800" dirty="0" smtClean="0"/>
              <a:t>725 000 солдат и офицеров</a:t>
            </a:r>
          </a:p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ru-RU" altLang="ru-RU" sz="1800" dirty="0" smtClean="0"/>
              <a:t>свыше 13000 орудий и минометов</a:t>
            </a:r>
          </a:p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ru-RU" altLang="ru-RU" sz="1800" dirty="0" smtClean="0"/>
              <a:t>не менее 1500 танков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Группа армий «Север» к началу 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наступления на Ленинград имела 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превосходство над войсками Сев.-Зап. 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фронта по пехоте — в 2,4, 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орудиям — в 4, миномётам — в 5,8,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 танкам —в 1,2, 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самолётам — в 9,8 раза.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1800" dirty="0" smtClean="0"/>
              <a:t>Против СССР наряду с войсками Германии и Финляндии принимали участие военнослужащие Испании в составе голубой дивизии и части итальянских ВМС, действовавших на Ладожском озере.</a:t>
            </a:r>
          </a:p>
          <a:p>
            <a:pPr marL="0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endParaRPr lang="ru-RU" sz="1800" dirty="0" smtClean="0"/>
          </a:p>
          <a:p>
            <a:pPr marL="0">
              <a:lnSpc>
                <a:spcPct val="90000"/>
              </a:lnSpc>
            </a:pPr>
            <a:endParaRPr lang="ru-RU" altLang="ru-RU" sz="1800" dirty="0" smtClean="0"/>
          </a:p>
          <a:p>
            <a:pPr marL="0">
              <a:lnSpc>
                <a:spcPct val="90000"/>
              </a:lnSpc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275" y="267275"/>
            <a:ext cx="9252520" cy="1219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/>
              </a:rPr>
              <a:t>Группа армий «Север» на ленинградском направлении</a:t>
            </a:r>
            <a:r>
              <a:rPr lang="ru-RU" sz="2800" b="1" dirty="0">
                <a:solidFill>
                  <a:srgbClr val="FF0000"/>
                </a:solidFill>
                <a:effectLst/>
              </a:rPr>
              <a:t/>
            </a:r>
            <a:br>
              <a:rPr lang="ru-RU" sz="2800" b="1" dirty="0">
                <a:solidFill>
                  <a:srgbClr val="FF0000"/>
                </a:solidFill>
                <a:effectLst/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470" y="836613"/>
            <a:ext cx="2700338" cy="388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138" y="1628800"/>
            <a:ext cx="2647950" cy="388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-53975" y="4791075"/>
            <a:ext cx="28082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Constantia" pitchFamily="18" charset="0"/>
              </a:rPr>
              <a:t>Генерал-фельдмаршал </a:t>
            </a:r>
            <a:r>
              <a:rPr lang="ru-RU" sz="1600" i="1" dirty="0">
                <a:latin typeface="Constantia" pitchFamily="18" charset="0"/>
              </a:rPr>
              <a:t>Вильгельма фон </a:t>
            </a:r>
            <a:r>
              <a:rPr lang="ru-RU" sz="1600" i="1" dirty="0" err="1" smtClean="0">
                <a:latin typeface="Constantia" pitchFamily="18" charset="0"/>
              </a:rPr>
              <a:t>Лееб</a:t>
            </a:r>
            <a:endParaRPr lang="ru-RU" sz="1600" i="1" dirty="0">
              <a:latin typeface="Constantia" pitchFamily="18" charset="0"/>
            </a:endParaRPr>
          </a:p>
        </p:txBody>
      </p:sp>
      <p:sp>
        <p:nvSpPr>
          <p:cNvPr id="17414" name="Прямоугольник 5"/>
          <p:cNvSpPr>
            <a:spLocks noChangeArrowheads="1"/>
          </p:cNvSpPr>
          <p:nvPr/>
        </p:nvSpPr>
        <p:spPr bwMode="auto">
          <a:xfrm>
            <a:off x="2627784" y="5592763"/>
            <a:ext cx="32967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Constantia" pitchFamily="18" charset="0"/>
              </a:rPr>
              <a:t>Г</a:t>
            </a:r>
            <a:r>
              <a:rPr lang="ru-RU" sz="1400" i="1" dirty="0" smtClean="0">
                <a:latin typeface="Constantia" pitchFamily="18" charset="0"/>
              </a:rPr>
              <a:t>енерал-фельдмаршал</a:t>
            </a:r>
            <a:endParaRPr lang="ru-RU" sz="1400" i="1" dirty="0">
              <a:latin typeface="Constantia" pitchFamily="18" charset="0"/>
            </a:endParaRPr>
          </a:p>
          <a:p>
            <a:pPr algn="ctr"/>
            <a:r>
              <a:rPr lang="ru-RU" sz="1400" i="1" dirty="0" err="1" smtClean="0">
                <a:latin typeface="Constantia" pitchFamily="18" charset="0"/>
              </a:rPr>
              <a:t>Кюхлер</a:t>
            </a:r>
            <a:endParaRPr lang="ru-RU" sz="1400" i="1" dirty="0"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4546848" cy="1219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i="1" dirty="0">
                <a:solidFill>
                  <a:schemeClr val="tx2">
                    <a:lumMod val="50000"/>
                  </a:schemeClr>
                </a:solidFill>
              </a:rPr>
              <a:t>Фашисты ежедневно по нескольку раз обстреливали и бомбили город </a:t>
            </a:r>
          </a:p>
        </p:txBody>
      </p:sp>
      <p:pic>
        <p:nvPicPr>
          <p:cNvPr id="4" name="Picture 2" descr="http://img-fotki.yandex.ru/get/9836/225044291.36/0_d13a8_4928ecad_X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624" y="3140968"/>
            <a:ext cx="4099284" cy="298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692695"/>
            <a:ext cx="4176464" cy="282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79499"/>
            <a:ext cx="8229600" cy="6206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Военачальники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34" y="768173"/>
            <a:ext cx="2429273" cy="414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51" y="1174867"/>
            <a:ext cx="2871750" cy="392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/>
          <a:srcRect r="2489"/>
          <a:stretch/>
        </p:blipFill>
        <p:spPr bwMode="auto">
          <a:xfrm>
            <a:off x="6214180" y="808148"/>
            <a:ext cx="264389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9" name="Прямоугольник 3"/>
          <p:cNvSpPr>
            <a:spLocks noChangeArrowheads="1"/>
          </p:cNvSpPr>
          <p:nvPr/>
        </p:nvSpPr>
        <p:spPr bwMode="auto">
          <a:xfrm>
            <a:off x="6055782" y="4732533"/>
            <a:ext cx="29606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Командующий Краснознамённой Ладожской военной флотилией во время блокады Ленинграда Виктор Сергеевич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Чероков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Constantia" pitchFamily="18" charset="0"/>
            </a:endParaRPr>
          </a:p>
          <a:p>
            <a:pPr algn="ctr"/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 (октября 1941 — ноябрь 1944)</a:t>
            </a:r>
          </a:p>
        </p:txBody>
      </p:sp>
      <p:sp>
        <p:nvSpPr>
          <p:cNvPr id="21510" name="Прямоугольник 4"/>
          <p:cNvSpPr>
            <a:spLocks noChangeArrowheads="1"/>
          </p:cNvSpPr>
          <p:nvPr/>
        </p:nvSpPr>
        <p:spPr bwMode="auto">
          <a:xfrm>
            <a:off x="2952751" y="5127901"/>
            <a:ext cx="29797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Командующий Краснознамённой Ладожской военной флотилией Борис Владимирович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Хорошхин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 (август 1941 - октябрь 1941)</a:t>
            </a:r>
          </a:p>
        </p:txBody>
      </p:sp>
      <p:sp>
        <p:nvSpPr>
          <p:cNvPr id="21511" name="Прямоугольник 5"/>
          <p:cNvSpPr>
            <a:spLocks noChangeArrowheads="1"/>
          </p:cNvSpPr>
          <p:nvPr/>
        </p:nvSpPr>
        <p:spPr bwMode="auto">
          <a:xfrm>
            <a:off x="108373" y="5073124"/>
            <a:ext cx="24463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Влади́мир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Фили́ппович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Три́буц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   командующий Балтийским флотом (1939—1947)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0840"/>
            <a:ext cx="9144000" cy="82832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Морская пехота уходит в бой…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35896" y="3284984"/>
            <a:ext cx="482991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052736"/>
            <a:ext cx="3809876" cy="319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2532" name="Picture 2" descr="D:\Морское собрание\музей ДМЦ\ленинград\пехота морская на марш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056" y="1196752"/>
            <a:ext cx="3540125" cy="248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48" y="692696"/>
            <a:ext cx="8325902" cy="387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146321" y="4869160"/>
            <a:ext cx="90122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Проводы отправляющихся на сухопутный фронт членов экипажа линкора «Октябрьская Революция», 1941 г. </a:t>
            </a:r>
            <a:r>
              <a:rPr lang="ru-RU" b="1" dirty="0">
                <a:latin typeface="Constantia" pitchFamily="18" charset="0"/>
              </a:rPr>
              <a:t/>
            </a:r>
            <a:br>
              <a:rPr lang="ru-RU" b="1" dirty="0">
                <a:latin typeface="Constantia" pitchFamily="18" charset="0"/>
              </a:rPr>
            </a:b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9132" y="404664"/>
            <a:ext cx="3011041" cy="431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431514" y="4861009"/>
            <a:ext cx="29527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Начальник артиллерии Морской обороны Ленинграда И.И. Грен наблюдает за результатами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стрельбы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3274303"/>
            <a:ext cx="4889500" cy="317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42246" y="67962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Constantia" pitchFamily="18" charset="0"/>
              </a:rPr>
              <a:t>31 июля приказом НК ВМФ было начато формирование Управления начальника артиллерии Морской обороны Ленинграда и Озерного района. Командиром был назначен опытный артиллерист контр-адмирал И.И. Грен. </a:t>
            </a:r>
          </a:p>
        </p:txBody>
      </p:sp>
    </p:spTree>
    <p:extLst>
      <p:ext uri="{BB962C8B-B14F-4D97-AF65-F5344CB8AC3E}">
        <p14:creationId xmlns:p14="http://schemas.microsoft.com/office/powerpoint/2010/main" val="40895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6" descr="http://www.nnre.ru/istorija/1941_god_na_baltike_podvig_i_tragedija/i_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1934798"/>
            <a:ext cx="4205932" cy="247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9699" name="Прямоугольник 4"/>
          <p:cNvSpPr>
            <a:spLocks noChangeArrowheads="1"/>
          </p:cNvSpPr>
          <p:nvPr/>
        </p:nvSpPr>
        <p:spPr bwMode="auto">
          <a:xfrm>
            <a:off x="4572000" y="4693087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12-дюймовое орудие  бьет по позициям врага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54" y="1124744"/>
            <a:ext cx="3640982" cy="328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9701" name="Прямоугольник 1"/>
          <p:cNvSpPr>
            <a:spLocks noChangeArrowheads="1"/>
          </p:cNvSpPr>
          <p:nvPr/>
        </p:nvSpPr>
        <p:spPr bwMode="auto">
          <a:xfrm>
            <a:off x="268088" y="4554688"/>
            <a:ext cx="38719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Крейсер «Киров»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бьет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по позициям врага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04122"/>
            <a:ext cx="7092280" cy="6394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/>
              </a:rPr>
              <a:t>Управление морской артиллерией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3018</TotalTime>
  <Words>487</Words>
  <Application>Microsoft Office PowerPoint</Application>
  <PresentationFormat>Экран (4:3)</PresentationFormat>
  <Paragraphs>83</Paragraphs>
  <Slides>24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Constantia</vt:lpstr>
      <vt:lpstr>Times New Roman</vt:lpstr>
      <vt:lpstr>Wingdings</vt:lpstr>
      <vt:lpstr>Wingdings 2</vt:lpstr>
      <vt:lpstr>Бумажная</vt:lpstr>
      <vt:lpstr>Роль ВМФ в обороне Ленинграда (8 сентября 1941 - 27 января 1944гг.) </vt:lpstr>
      <vt:lpstr>Линии фронта на 21 сентября 1941 года</vt:lpstr>
      <vt:lpstr>Группа армий «Север» на ленинградском направлении </vt:lpstr>
      <vt:lpstr>Фашисты ежедневно по нескольку раз обстреливали и бомбили город </vt:lpstr>
      <vt:lpstr>Военачальники</vt:lpstr>
      <vt:lpstr>Морская пехота уходит в бой…</vt:lpstr>
      <vt:lpstr>Презентация PowerPoint</vt:lpstr>
      <vt:lpstr>Презентация PowerPoint</vt:lpstr>
      <vt:lpstr>Управление морской артиллерией</vt:lpstr>
      <vt:lpstr>Управление морской артиллерией</vt:lpstr>
      <vt:lpstr>Батареи специального назначения</vt:lpstr>
      <vt:lpstr>   Оборона Ораниенбаумского плацдарма </vt:lpstr>
      <vt:lpstr>Презентация PowerPoint</vt:lpstr>
      <vt:lpstr>Линкор «Марат» у причала Усть-Рогатки в гавани Кронштадта после взрыва. Фрагмент  немецкого аэрофотоснимка</vt:lpstr>
      <vt:lpstr>Презентация PowerPoint</vt:lpstr>
      <vt:lpstr>Презентация PowerPoint</vt:lpstr>
      <vt:lpstr>Презентация PowerPoint</vt:lpstr>
      <vt:lpstr>Дорога жизни </vt:lpstr>
      <vt:lpstr>Презентация PowerPoint</vt:lpstr>
      <vt:lpstr>Презентация PowerPoint</vt:lpstr>
      <vt:lpstr>Дорога жизни</vt:lpstr>
      <vt:lpstr>Мемориал на Дороге жизни</vt:lpstr>
      <vt:lpstr>19 января 1943 года - блокада прорвана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IniRIS-4</cp:lastModifiedBy>
  <cp:revision>160</cp:revision>
  <dcterms:created xsi:type="dcterms:W3CDTF">2013-03-22T18:58:35Z</dcterms:created>
  <dcterms:modified xsi:type="dcterms:W3CDTF">2021-10-22T07:02:01Z</dcterms:modified>
</cp:coreProperties>
</file>